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3"/>
  </p:notesMasterIdLst>
  <p:sldIdLst>
    <p:sldId id="257" r:id="rId2"/>
    <p:sldId id="258" r:id="rId3"/>
    <p:sldId id="316" r:id="rId4"/>
    <p:sldId id="328" r:id="rId5"/>
    <p:sldId id="329" r:id="rId6"/>
    <p:sldId id="330" r:id="rId7"/>
    <p:sldId id="331" r:id="rId8"/>
    <p:sldId id="333" r:id="rId9"/>
    <p:sldId id="334" r:id="rId10"/>
    <p:sldId id="335" r:id="rId11"/>
    <p:sldId id="332" r:id="rId12"/>
    <p:sldId id="337" r:id="rId13"/>
    <p:sldId id="336" r:id="rId14"/>
    <p:sldId id="338" r:id="rId15"/>
    <p:sldId id="339" r:id="rId16"/>
    <p:sldId id="340" r:id="rId17"/>
    <p:sldId id="341" r:id="rId18"/>
    <p:sldId id="342" r:id="rId19"/>
    <p:sldId id="343" r:id="rId20"/>
    <p:sldId id="344" r:id="rId21"/>
    <p:sldId id="345" r:id="rId22"/>
    <p:sldId id="346" r:id="rId23"/>
    <p:sldId id="347" r:id="rId24"/>
    <p:sldId id="326"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27" r:id="rId39"/>
    <p:sldId id="361" r:id="rId40"/>
    <p:sldId id="362" r:id="rId41"/>
    <p:sldId id="315" r:id="rId42"/>
  </p:sldIdLst>
  <p:sldSz cx="12192000" cy="6858000"/>
  <p:notesSz cx="6858000" cy="9144000"/>
  <p:defaultText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252526"/>
    <a:srgbClr val="06162F"/>
    <a:srgbClr val="333333"/>
    <a:srgbClr val="1D1E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66960"/>
  </p:normalViewPr>
  <p:slideViewPr>
    <p:cSldViewPr snapToGrid="0">
      <p:cViewPr>
        <p:scale>
          <a:sx n="113" d="100"/>
          <a:sy n="113" d="100"/>
        </p:scale>
        <p:origin x="280" y="208"/>
      </p:cViewPr>
      <p:guideLst/>
    </p:cSldViewPr>
  </p:slideViewPr>
  <p:notesTextViewPr>
    <p:cViewPr>
      <p:scale>
        <a:sx n="1" d="1"/>
        <a:sy n="1" d="1"/>
      </p:scale>
      <p:origin x="0" y="-68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4D861-0935-A24D-9569-4897126776B1}" type="datetimeFigureOut">
              <a:rPr lang="en-GB" smtClean="0"/>
              <a:t>23/03/2024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803C-AAC1-E74E-BEF1-1BEB3F75382B}" type="slidenum">
              <a:rPr lang="en-GB" smtClean="0"/>
              <a:t>‹#›</a:t>
            </a:fld>
            <a:endParaRPr lang="en-GB"/>
          </a:p>
        </p:txBody>
      </p:sp>
    </p:spTree>
    <p:extLst>
      <p:ext uri="{BB962C8B-B14F-4D97-AF65-F5344CB8AC3E}">
        <p14:creationId xmlns:p14="http://schemas.microsoft.com/office/powerpoint/2010/main" val="386750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0</a:t>
            </a:fld>
            <a:endParaRPr lang="en-GB"/>
          </a:p>
        </p:txBody>
      </p:sp>
    </p:spTree>
    <p:extLst>
      <p:ext uri="{BB962C8B-B14F-4D97-AF65-F5344CB8AC3E}">
        <p14:creationId xmlns:p14="http://schemas.microsoft.com/office/powerpoint/2010/main" val="78662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err="1">
                <a:solidFill>
                  <a:srgbClr val="0D0D0D"/>
                </a:solidFill>
                <a:effectLst/>
                <a:highlight>
                  <a:srgbClr val="FFFFFF"/>
                </a:highlight>
                <a:latin typeface="Söhne"/>
              </a:rPr>
              <a:t>CapEx</a:t>
            </a:r>
            <a:r>
              <a:rPr lang="en-GB" b="0" i="0" u="none" strike="noStrike" dirty="0">
                <a:solidFill>
                  <a:srgbClr val="0D0D0D"/>
                </a:solidFill>
                <a:effectLst/>
                <a:highlight>
                  <a:srgbClr val="FFFFFF"/>
                </a:highlight>
                <a:latin typeface="Söhne"/>
              </a:rPr>
              <a:t> (Capital Expenditure) and </a:t>
            </a:r>
            <a:r>
              <a:rPr lang="en-GB" b="0" i="0" u="none" strike="noStrike" dirty="0" err="1">
                <a:solidFill>
                  <a:srgbClr val="0D0D0D"/>
                </a:solidFill>
                <a:effectLst/>
                <a:highlight>
                  <a:srgbClr val="FFFFFF"/>
                </a:highlight>
                <a:latin typeface="Söhne"/>
              </a:rPr>
              <a:t>OpEx</a:t>
            </a:r>
            <a:r>
              <a:rPr lang="en-GB" b="0" i="0" u="none" strike="noStrike" dirty="0">
                <a:solidFill>
                  <a:srgbClr val="0D0D0D"/>
                </a:solidFill>
                <a:effectLst/>
                <a:highlight>
                  <a:srgbClr val="FFFFFF"/>
                </a:highlight>
                <a:latin typeface="Söhne"/>
              </a:rPr>
              <a:t> (Operating Expenditure)</a:t>
            </a:r>
          </a:p>
          <a:p>
            <a:endParaRPr lang="en-GB" b="0" i="0" u="none" strike="noStrike" dirty="0">
              <a:solidFill>
                <a:srgbClr val="0D0D0D"/>
              </a:solidFill>
              <a:effectLst/>
              <a:highlight>
                <a:srgbClr val="FFFFFF"/>
              </a:highlight>
              <a:latin typeface="Söhne"/>
            </a:endParaRPr>
          </a:p>
          <a:p>
            <a:r>
              <a:rPr lang="en-GB" b="0" i="0" u="none" strike="noStrike" dirty="0" err="1">
                <a:solidFill>
                  <a:srgbClr val="0D0D0D"/>
                </a:solidFill>
                <a:effectLst/>
                <a:highlight>
                  <a:srgbClr val="FFFFFF"/>
                </a:highlight>
                <a:latin typeface="Söhne"/>
              </a:rPr>
              <a:t>CapEx</a:t>
            </a:r>
            <a:r>
              <a:rPr lang="en-GB" b="0" i="0" u="none" strike="noStrike" dirty="0">
                <a:solidFill>
                  <a:srgbClr val="0D0D0D"/>
                </a:solidFill>
                <a:effectLst/>
                <a:highlight>
                  <a:srgbClr val="FFFFFF"/>
                </a:highlight>
                <a:latin typeface="Söhne"/>
              </a:rPr>
              <a:t> – </a:t>
            </a:r>
            <a:r>
              <a:rPr lang="en-GB" b="0" i="0" u="none" strike="noStrike" dirty="0" err="1">
                <a:solidFill>
                  <a:srgbClr val="0D0D0D"/>
                </a:solidFill>
                <a:effectLst/>
                <a:highlight>
                  <a:srgbClr val="FFFFFF"/>
                </a:highlight>
                <a:latin typeface="Söhne"/>
              </a:rPr>
              <a:t>Beruházások</a:t>
            </a:r>
            <a:r>
              <a:rPr lang="en-GB" b="0" i="0" u="none" strike="noStrike" dirty="0">
                <a:solidFill>
                  <a:srgbClr val="0D0D0D"/>
                </a:solidFill>
                <a:effectLst/>
                <a:highlight>
                  <a:srgbClr val="FFFFFF"/>
                </a:highlight>
                <a:latin typeface="Söhne"/>
              </a:rPr>
              <a:t> – pl.: </a:t>
            </a:r>
            <a:r>
              <a:rPr lang="en-GB" b="0" i="0" u="none" strike="noStrike" dirty="0" err="1">
                <a:solidFill>
                  <a:srgbClr val="0D0D0D"/>
                </a:solidFill>
                <a:effectLst/>
                <a:highlight>
                  <a:srgbClr val="FFFFFF"/>
                </a:highlight>
                <a:latin typeface="Söhne"/>
              </a:rPr>
              <a:t>épületvásárlás</a:t>
            </a:r>
            <a:r>
              <a:rPr lang="en-GB" b="0" i="0" u="none" strike="noStrike" dirty="0">
                <a:solidFill>
                  <a:srgbClr val="0D0D0D"/>
                </a:solidFill>
                <a:effectLst/>
                <a:highlight>
                  <a:srgbClr val="FFFFFF"/>
                </a:highlight>
                <a:latin typeface="Söhne"/>
              </a:rPr>
              <a:t> – Nagy </a:t>
            </a:r>
            <a:r>
              <a:rPr lang="en-GB" b="0" i="0" u="none" strike="noStrike" dirty="0" err="1">
                <a:solidFill>
                  <a:srgbClr val="0D0D0D"/>
                </a:solidFill>
                <a:effectLst/>
                <a:highlight>
                  <a:srgbClr val="FFFFFF"/>
                </a:highlight>
                <a:latin typeface="Söhne"/>
              </a:rPr>
              <a:t>és</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hosszútávú</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beruházások</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melyek</a:t>
            </a:r>
            <a:r>
              <a:rPr lang="en-GB" b="0" i="0" u="none" strike="noStrike" dirty="0">
                <a:solidFill>
                  <a:srgbClr val="0D0D0D"/>
                </a:solidFill>
                <a:effectLst/>
                <a:highlight>
                  <a:srgbClr val="FFFFFF"/>
                </a:highlight>
                <a:latin typeface="Söhne"/>
              </a:rPr>
              <a:t> a </a:t>
            </a:r>
            <a:r>
              <a:rPr lang="en-GB" b="0" i="0" u="none" strike="noStrike" dirty="0" err="1">
                <a:solidFill>
                  <a:srgbClr val="0D0D0D"/>
                </a:solidFill>
                <a:effectLst/>
                <a:highlight>
                  <a:srgbClr val="FFFFFF"/>
                </a:highlight>
                <a:latin typeface="Söhne"/>
              </a:rPr>
              <a:t>jövőben</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adnak</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előnyöket</a:t>
            </a:r>
            <a:endParaRPr lang="en-GB" b="0" i="0" u="none" strike="noStrike" dirty="0">
              <a:solidFill>
                <a:srgbClr val="0D0D0D"/>
              </a:solidFill>
              <a:effectLst/>
              <a:highlight>
                <a:srgbClr val="FFFFFF"/>
              </a:highlight>
              <a:latin typeface="Söhne"/>
            </a:endParaRPr>
          </a:p>
          <a:p>
            <a:r>
              <a:rPr lang="en-GB" b="0" i="0" u="none" strike="noStrike" dirty="0" err="1">
                <a:solidFill>
                  <a:srgbClr val="0D0D0D"/>
                </a:solidFill>
                <a:effectLst/>
                <a:highlight>
                  <a:srgbClr val="FFFFFF"/>
                </a:highlight>
                <a:latin typeface="Söhne"/>
              </a:rPr>
              <a:t>OpEx</a:t>
            </a:r>
            <a:r>
              <a:rPr lang="en-GB" b="0" i="0" u="none" strike="noStrike" dirty="0">
                <a:solidFill>
                  <a:srgbClr val="0D0D0D"/>
                </a:solidFill>
                <a:effectLst/>
                <a:highlight>
                  <a:srgbClr val="FFFFFF"/>
                </a:highlight>
                <a:latin typeface="Söhne"/>
              </a:rPr>
              <a:t> – </a:t>
            </a:r>
            <a:r>
              <a:rPr lang="en-GB" b="0" i="0" u="none" strike="noStrike" dirty="0" err="1">
                <a:solidFill>
                  <a:srgbClr val="0D0D0D"/>
                </a:solidFill>
                <a:effectLst/>
                <a:highlight>
                  <a:srgbClr val="FFFFFF"/>
                </a:highlight>
                <a:latin typeface="Söhne"/>
              </a:rPr>
              <a:t>Üzemeltetési</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költségek</a:t>
            </a:r>
            <a:r>
              <a:rPr lang="en-GB" b="0" i="0" u="none" strike="noStrike" dirty="0">
                <a:solidFill>
                  <a:srgbClr val="0D0D0D"/>
                </a:solidFill>
                <a:effectLst/>
                <a:highlight>
                  <a:srgbClr val="FFFFFF"/>
                </a:highlight>
                <a:latin typeface="Söhne"/>
              </a:rPr>
              <a:t> – pl.: </a:t>
            </a:r>
            <a:r>
              <a:rPr lang="en-GB" b="0" i="0" u="none" strike="noStrike" dirty="0" err="1">
                <a:solidFill>
                  <a:srgbClr val="0D0D0D"/>
                </a:solidFill>
                <a:effectLst/>
                <a:highlight>
                  <a:srgbClr val="FFFFFF"/>
                </a:highlight>
                <a:latin typeface="Söhne"/>
              </a:rPr>
              <a:t>havi</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fizetések</a:t>
            </a:r>
            <a:r>
              <a:rPr lang="en-GB" b="0" i="0" u="none" strike="noStrike" dirty="0">
                <a:solidFill>
                  <a:srgbClr val="0D0D0D"/>
                </a:solidFill>
                <a:effectLst/>
                <a:highlight>
                  <a:srgbClr val="FFFFFF"/>
                </a:highlight>
                <a:latin typeface="Söhne"/>
              </a:rPr>
              <a:t> – A </a:t>
            </a:r>
            <a:r>
              <a:rPr lang="en-GB" b="0" i="0" u="none" strike="noStrike" dirty="0" err="1">
                <a:solidFill>
                  <a:srgbClr val="0D0D0D"/>
                </a:solidFill>
                <a:effectLst/>
                <a:highlight>
                  <a:srgbClr val="FFFFFF"/>
                </a:highlight>
                <a:latin typeface="Söhne"/>
              </a:rPr>
              <a:t>mindennapi</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működés</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költségei</a:t>
            </a:r>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9</a:t>
            </a:fld>
            <a:endParaRPr lang="en-GB"/>
          </a:p>
        </p:txBody>
      </p:sp>
    </p:spTree>
    <p:extLst>
      <p:ext uri="{BB962C8B-B14F-4D97-AF65-F5344CB8AC3E}">
        <p14:creationId xmlns:p14="http://schemas.microsoft.com/office/powerpoint/2010/main" val="3037260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10</a:t>
            </a:fld>
            <a:endParaRPr lang="en-GB"/>
          </a:p>
        </p:txBody>
      </p:sp>
    </p:spTree>
    <p:extLst>
      <p:ext uri="{BB962C8B-B14F-4D97-AF65-F5344CB8AC3E}">
        <p14:creationId xmlns:p14="http://schemas.microsoft.com/office/powerpoint/2010/main" val="1634807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A </a:t>
            </a:r>
            <a:r>
              <a:rPr lang="en-GB" dirty="0" err="1">
                <a:solidFill>
                  <a:srgbClr val="000000"/>
                </a:solidFill>
                <a:effectLst/>
                <a:latin typeface="Helvetica" pitchFamily="2" charset="0"/>
              </a:rPr>
              <a:t>funkcionális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specifikáció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fontos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része</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úgynevezett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megfeleltetés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traceability), </a:t>
            </a:r>
            <a:r>
              <a:rPr lang="en-GB" dirty="0" err="1">
                <a:solidFill>
                  <a:srgbClr val="000000"/>
                </a:solidFill>
                <a:effectLst/>
                <a:latin typeface="Helvetica" pitchFamily="2" charset="0"/>
              </a:rPr>
              <a:t>ami</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megmutatja</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követelményspecifikációban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felsorolt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minden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követelményhez</a:t>
            </a:r>
            <a:r>
              <a:rPr lang="en-GB" dirty="0">
                <a:solidFill>
                  <a:srgbClr val="000000"/>
                </a:solidFill>
                <a:effectLst/>
                <a:latin typeface="Helvetica" pitchFamily="2" charset="0"/>
              </a:rPr>
              <a:t> van-e </a:t>
            </a:r>
            <a:r>
              <a:rPr lang="en-GB" dirty="0" err="1">
                <a:solidFill>
                  <a:srgbClr val="000000"/>
                </a:solidFill>
                <a:effectLst/>
                <a:latin typeface="Helvetica" pitchFamily="2" charset="0"/>
              </a:rPr>
              <a:t>azt</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kielégítő</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funkció</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11</a:t>
            </a:fld>
            <a:endParaRPr lang="en-GB"/>
          </a:p>
        </p:txBody>
      </p:sp>
    </p:spTree>
    <p:extLst>
      <p:ext uri="{BB962C8B-B14F-4D97-AF65-F5344CB8AC3E}">
        <p14:creationId xmlns:p14="http://schemas.microsoft.com/office/powerpoint/2010/main" val="173178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solidFill>
                  <a:srgbClr val="000000"/>
                </a:solidFill>
                <a:effectLst/>
                <a:latin typeface="Helvetica" pitchFamily="2" charset="0"/>
              </a:rPr>
              <a:t>Napidíjat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általában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úgy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számoljuk</a:t>
            </a:r>
            <a:r>
              <a:rPr lang="en-GB" dirty="0">
                <a:solidFill>
                  <a:srgbClr val="000000"/>
                </a:solidFill>
                <a:effectLst/>
                <a:latin typeface="Helvetica" pitchFamily="2" charset="0"/>
              </a:rPr>
              <a:t> ki,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50%-</a:t>
            </a:r>
            <a:r>
              <a:rPr lang="en-GB" dirty="0" err="1">
                <a:solidFill>
                  <a:srgbClr val="000000"/>
                </a:solidFill>
                <a:effectLst/>
                <a:latin typeface="Helvetica" pitchFamily="2" charset="0"/>
              </a:rPr>
              <a:t>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kihasználtság</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mellett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legyen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cégünk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nullszaldós</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Tehát</a:t>
            </a:r>
            <a:r>
              <a:rPr lang="en-GB" dirty="0">
                <a:solidFill>
                  <a:srgbClr val="000000"/>
                </a:solidFill>
                <a:effectLst/>
                <a:latin typeface="Helvetica" pitchFamily="2" charset="0"/>
              </a:rPr>
              <a:t>, ha a </a:t>
            </a:r>
            <a:r>
              <a:rPr lang="en-GB" dirty="0" err="1">
                <a:solidFill>
                  <a:srgbClr val="000000"/>
                </a:solidFill>
                <a:effectLst/>
                <a:latin typeface="Helvetica" pitchFamily="2" charset="0"/>
              </a:rPr>
              <a:t>cégünk</a:t>
            </a:r>
            <a:r>
              <a:rPr lang="en-GB" dirty="0">
                <a:solidFill>
                  <a:srgbClr val="000000"/>
                </a:solidFill>
                <a:effectLst/>
                <a:latin typeface="Helvetica" pitchFamily="2" charset="0"/>
              </a:rPr>
              <a:t> 100 </a:t>
            </a:r>
            <a:r>
              <a:rPr lang="en-GB" dirty="0" err="1">
                <a:solidFill>
                  <a:srgbClr val="000000"/>
                </a:solidFill>
                <a:effectLst/>
                <a:latin typeface="Helvetica" pitchFamily="2" charset="0"/>
              </a:rPr>
              <a:t>főt</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számol</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akiknek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havonta</a:t>
            </a:r>
            <a:r>
              <a:rPr lang="en-GB" dirty="0">
                <a:solidFill>
                  <a:srgbClr val="000000"/>
                </a:solidFill>
                <a:effectLst/>
                <a:latin typeface="Helvetica" pitchFamily="2" charset="0"/>
              </a:rPr>
              <a:t> 1-1 </a:t>
            </a:r>
            <a:r>
              <a:rPr lang="en-GB" dirty="0" err="1">
                <a:solidFill>
                  <a:srgbClr val="000000"/>
                </a:solidFill>
                <a:effectLst/>
                <a:latin typeface="Helvetica" pitchFamily="2" charset="0"/>
              </a:rPr>
              <a:t>millió</a:t>
            </a:r>
            <a:r>
              <a:rPr lang="en-GB" dirty="0">
                <a:solidFill>
                  <a:srgbClr val="000000"/>
                </a:solidFill>
                <a:effectLst/>
                <a:latin typeface="Helvetica" pitchFamily="2" charset="0"/>
              </a:rPr>
              <a:t> forint a </a:t>
            </a:r>
            <a:r>
              <a:rPr lang="en-GB" dirty="0" err="1">
                <a:solidFill>
                  <a:srgbClr val="000000"/>
                </a:solidFill>
                <a:effectLst/>
                <a:latin typeface="Helvetica" pitchFamily="2" charset="0"/>
              </a:rPr>
              <a:t>költségünk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most a </a:t>
            </a:r>
            <a:r>
              <a:rPr lang="en-GB" dirty="0" err="1">
                <a:solidFill>
                  <a:srgbClr val="000000"/>
                </a:solidFill>
                <a:effectLst/>
                <a:latin typeface="Helvetica" pitchFamily="2" charset="0"/>
              </a:rPr>
              <a:t>többi</a:t>
            </a:r>
            <a:r>
              <a:rPr lang="en-GB" dirty="0">
                <a:solidFill>
                  <a:srgbClr val="000000"/>
                </a:solidFill>
                <a:effectLst/>
                <a:latin typeface="Helvetica" pitchFamily="2" charset="0"/>
              </a:rPr>
              <a:t> </a:t>
            </a:r>
            <a:r>
              <a:rPr lang="en-GB" dirty="0" err="1">
                <a:solidFill>
                  <a:srgbClr val="000000"/>
                </a:solidFill>
                <a:effectLst/>
                <a:latin typeface="Helvetica" pitchFamily="2" charset="0"/>
              </a:rPr>
              <a:t>részletet</a:t>
            </a:r>
            <a:r>
              <a:rPr lang="en-GB" dirty="0">
                <a:solidFill>
                  <a:srgbClr val="000000"/>
                </a:solidFill>
                <a:effectLst/>
                <a:latin typeface="Helvetica" pitchFamily="2" charset="0"/>
              </a:rPr>
              <a:t> ne </a:t>
            </a:r>
            <a:r>
              <a:rPr lang="en-GB" dirty="0" err="1">
                <a:solidFill>
                  <a:srgbClr val="000000"/>
                </a:solidFill>
                <a:effectLst/>
                <a:latin typeface="Helvetica" pitchFamily="2" charset="0"/>
              </a:rPr>
              <a:t>vegyük</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számításba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50 </a:t>
            </a:r>
            <a:r>
              <a:rPr lang="en-GB" dirty="0" err="1">
                <a:solidFill>
                  <a:srgbClr val="000000"/>
                </a:solidFill>
                <a:effectLst/>
                <a:latin typeface="Helvetica" pitchFamily="2" charset="0"/>
              </a:rPr>
              <a:t>fő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munkája</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termelje</a:t>
            </a:r>
            <a:r>
              <a:rPr lang="en-GB" dirty="0">
                <a:solidFill>
                  <a:srgbClr val="000000"/>
                </a:solidFill>
                <a:effectLst/>
                <a:latin typeface="Helvetica" pitchFamily="2" charset="0"/>
              </a:rPr>
              <a:t> ki a 100 </a:t>
            </a:r>
            <a:r>
              <a:rPr lang="en-GB" dirty="0" err="1">
                <a:solidFill>
                  <a:srgbClr val="000000"/>
                </a:solidFill>
                <a:effectLst/>
                <a:latin typeface="Helvetica" pitchFamily="2" charset="0"/>
              </a:rPr>
              <a:t>milliót</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12</a:t>
            </a:fld>
            <a:endParaRPr lang="en-GB"/>
          </a:p>
        </p:txBody>
      </p:sp>
    </p:spTree>
    <p:extLst>
      <p:ext uri="{BB962C8B-B14F-4D97-AF65-F5344CB8AC3E}">
        <p14:creationId xmlns:p14="http://schemas.microsoft.com/office/powerpoint/2010/main" val="376724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konceptuális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miért</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nagyvonalú</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miből</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részletes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miből</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mikor</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13</a:t>
            </a:fld>
            <a:endParaRPr lang="en-GB"/>
          </a:p>
        </p:txBody>
      </p:sp>
    </p:spTree>
    <p:extLst>
      <p:ext uri="{BB962C8B-B14F-4D97-AF65-F5344CB8AC3E}">
        <p14:creationId xmlns:p14="http://schemas.microsoft.com/office/powerpoint/2010/main" val="266557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14</a:t>
            </a:fld>
            <a:endParaRPr lang="en-GB"/>
          </a:p>
        </p:txBody>
      </p:sp>
    </p:spTree>
    <p:extLst>
      <p:ext uri="{BB962C8B-B14F-4D97-AF65-F5344CB8AC3E}">
        <p14:creationId xmlns:p14="http://schemas.microsoft.com/office/powerpoint/2010/main" val="542424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Egy rendszerterv általában az alábbi fejezetekből és alfejezetekből áll:</a:t>
            </a:r>
          </a:p>
          <a:p>
            <a:pPr lvl="0"/>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rendszer célja</a:t>
            </a:r>
          </a:p>
          <a:p>
            <a:pPr lvl="0"/>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Projektterv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Projektszerepkörök, felelősségek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Projektmunkások és felelősségeik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Ütemterv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Mérföldkövek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folyamatok modellje</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szereplők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folyamatok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entitások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Követelmények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Funkcionális követelmények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Nemfunkcionális követelmények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Törvényi előírások, szabványok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Funkcionális 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Rendszerszereplők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Rendszerhasználati esetek és lefutásaik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Határosztályok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Menü-hierarchiák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Képernyőtervek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Fizikai környezet</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Vásárolt softwarekomponensek és külső rendszerek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Hardver és hálózati topológia</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Fizikai alrendszerek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Fejlesztő eszközök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Keretrendszer (pl. Spring)</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Absztrakt </a:t>
            </a:r>
            <a:r>
              <a:rPr lang="hu-HU" dirty="0" err="1">
                <a:solidFill>
                  <a:srgbClr val="000000"/>
                </a:solidFill>
                <a:effectLst/>
                <a:latin typeface="Helvetica" pitchFamily="2" charset="0"/>
              </a:rPr>
              <a:t>domain</a:t>
            </a:r>
            <a:r>
              <a:rPr lang="hu-HU" dirty="0">
                <a:solidFill>
                  <a:srgbClr val="000000"/>
                </a:solidFill>
                <a:effectLst/>
                <a:latin typeface="Helvetica" pitchFamily="2" charset="0"/>
              </a:rPr>
              <a:t> modell</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err="1">
                <a:solidFill>
                  <a:srgbClr val="000000"/>
                </a:solidFill>
                <a:effectLst/>
                <a:latin typeface="Helvetica" pitchFamily="2" charset="0"/>
              </a:rPr>
              <a:t>Domain</a:t>
            </a:r>
            <a:r>
              <a:rPr lang="hu-HU" dirty="0">
                <a:solidFill>
                  <a:srgbClr val="000000"/>
                </a:solidFill>
                <a:effectLst/>
                <a:latin typeface="Helvetica" pitchFamily="2" charset="0"/>
              </a:rPr>
              <a:t> specifikáció, fogalmak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Absztrakt komponensek, ezek kapcsolatai</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err="1">
                <a:solidFill>
                  <a:srgbClr val="000000"/>
                </a:solidFill>
                <a:effectLst/>
                <a:latin typeface="Helvetica" pitchFamily="2" charset="0"/>
              </a:rPr>
              <a:t>Architekturális</a:t>
            </a:r>
            <a:r>
              <a:rPr lang="hu-HU" dirty="0">
                <a:solidFill>
                  <a:srgbClr val="000000"/>
                </a:solidFill>
                <a:effectLst/>
                <a:latin typeface="Helvetica" pitchFamily="2" charset="0"/>
              </a:rPr>
              <a:t> 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Egy </a:t>
            </a:r>
            <a:r>
              <a:rPr lang="hu-HU" dirty="0" err="1">
                <a:solidFill>
                  <a:srgbClr val="000000"/>
                </a:solidFill>
                <a:effectLst/>
                <a:latin typeface="Helvetica" pitchFamily="2" charset="0"/>
              </a:rPr>
              <a:t>architekturális</a:t>
            </a:r>
            <a:r>
              <a:rPr lang="hu-HU" dirty="0">
                <a:solidFill>
                  <a:srgbClr val="000000"/>
                </a:solidFill>
                <a:effectLst/>
                <a:latin typeface="Helvetica" pitchFamily="2" charset="0"/>
              </a:rPr>
              <a:t> tervezési minta (pl. MVC, 3-rétegű alkalmazás, …)</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Az alkalmazás </a:t>
            </a:r>
            <a:r>
              <a:rPr lang="hu-HU" dirty="0" err="1">
                <a:solidFill>
                  <a:srgbClr val="000000"/>
                </a:solidFill>
                <a:effectLst/>
                <a:latin typeface="Helvetica" pitchFamily="2" charset="0"/>
              </a:rPr>
              <a:t>rétegei</a:t>
            </a:r>
            <a:r>
              <a:rPr lang="hu-HU" dirty="0">
                <a:solidFill>
                  <a:srgbClr val="000000"/>
                </a:solidFill>
                <a:effectLst/>
                <a:latin typeface="Helvetica" pitchFamily="2" charset="0"/>
              </a:rPr>
              <a:t>, fő komponensei, ezek kapcsolatai</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Változások kezelése</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Rendszer bővíthetősége</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Biztonsági funkciók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Adatbázisterv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Logikai adatmodell</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Tárolt eljárások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Fizikai adatmodellt legeneráló SQL </a:t>
            </a:r>
            <a:r>
              <a:rPr lang="hu-HU" dirty="0" err="1">
                <a:solidFill>
                  <a:srgbClr val="000000"/>
                </a:solidFill>
                <a:effectLst/>
                <a:latin typeface="Helvetica" pitchFamily="2" charset="0"/>
              </a:rPr>
              <a:t>szkript</a:t>
            </a:r>
            <a:endParaRPr lang="hu-HU" dirty="0">
              <a:solidFill>
                <a:srgbClr val="000000"/>
              </a:solidFill>
              <a:effectLst/>
              <a:latin typeface="Helvetica" pitchFamily="2" charset="0"/>
            </a:endParaRP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Implementációs 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err="1">
                <a:solidFill>
                  <a:srgbClr val="000000"/>
                </a:solidFill>
                <a:effectLst/>
                <a:latin typeface="Helvetica" pitchFamily="2" charset="0"/>
              </a:rPr>
              <a:t>Perzisztencia</a:t>
            </a:r>
            <a:r>
              <a:rPr lang="hu-HU" dirty="0">
                <a:solidFill>
                  <a:srgbClr val="000000"/>
                </a:solidFill>
                <a:effectLst/>
                <a:latin typeface="Helvetica" pitchFamily="2" charset="0"/>
              </a:rPr>
              <a:t>-osztályok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logika osztályai</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Kliensoldal osztályai</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Tesztterv</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Telepítési terv</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Karbantartási terv</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15</a:t>
            </a:fld>
            <a:endParaRPr lang="en-GB"/>
          </a:p>
        </p:txBody>
      </p:sp>
    </p:spTree>
    <p:extLst>
      <p:ext uri="{BB962C8B-B14F-4D97-AF65-F5344CB8AC3E}">
        <p14:creationId xmlns:p14="http://schemas.microsoft.com/office/powerpoint/2010/main" val="515475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16</a:t>
            </a:fld>
            <a:endParaRPr lang="en-GB"/>
          </a:p>
        </p:txBody>
      </p:sp>
    </p:spTree>
    <p:extLst>
      <p:ext uri="{BB962C8B-B14F-4D97-AF65-F5344CB8AC3E}">
        <p14:creationId xmlns:p14="http://schemas.microsoft.com/office/powerpoint/2010/main" val="86711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17</a:t>
            </a:fld>
            <a:endParaRPr lang="en-GB"/>
          </a:p>
        </p:txBody>
      </p:sp>
    </p:spTree>
    <p:extLst>
      <p:ext uri="{BB962C8B-B14F-4D97-AF65-F5344CB8AC3E}">
        <p14:creationId xmlns:p14="http://schemas.microsoft.com/office/powerpoint/2010/main" val="705055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18</a:t>
            </a:fld>
            <a:endParaRPr lang="en-GB"/>
          </a:p>
        </p:txBody>
      </p:sp>
    </p:spTree>
    <p:extLst>
      <p:ext uri="{BB962C8B-B14F-4D97-AF65-F5344CB8AC3E}">
        <p14:creationId xmlns:p14="http://schemas.microsoft.com/office/powerpoint/2010/main" val="1470340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a:t>
            </a:fld>
            <a:endParaRPr lang="en-GB"/>
          </a:p>
        </p:txBody>
      </p:sp>
    </p:spTree>
    <p:extLst>
      <p:ext uri="{BB962C8B-B14F-4D97-AF65-F5344CB8AC3E}">
        <p14:creationId xmlns:p14="http://schemas.microsoft.com/office/powerpoint/2010/main" val="242060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19</a:t>
            </a:fld>
            <a:endParaRPr lang="en-GB"/>
          </a:p>
        </p:txBody>
      </p:sp>
    </p:spTree>
    <p:extLst>
      <p:ext uri="{BB962C8B-B14F-4D97-AF65-F5344CB8AC3E}">
        <p14:creationId xmlns:p14="http://schemas.microsoft.com/office/powerpoint/2010/main" val="3702714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Az alfa teszt a késztermék tesztje a fejlesztő cégnél, de nem a fejlesztő csapat által. Ennek része, amikor egy kis segédprogram több millió véletlen egérkattintással ellenőrzi, hogy össze-vissza kattintgatva sem lehet kifektetni a programot.</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Ezután következik a béta teszt. A béta tesztet a végfelhasználók egy szűk csoportja végzi. Játékoknál gyakori, hogy a kiadás előtt néhány fanatikus játékosnak elküldik a játékot, akik rövid idő alatt sokat játszanak vele. Cserébe csak azt kérik, hogy a felfedezett hibákat jelentsék</a:t>
            </a:r>
          </a:p>
          <a:p>
            <a:endParaRPr lang="en-GB" dirty="0">
              <a:solidFill>
                <a:srgbClr val="000000"/>
              </a:solidFill>
              <a:effectLst/>
              <a:latin typeface="Helvetica" pitchFamily="2" charset="0"/>
            </a:endParaRPr>
          </a:p>
          <a:p>
            <a:r>
              <a:rPr lang="hu-HU" dirty="0">
                <a:solidFill>
                  <a:srgbClr val="000000"/>
                </a:solidFill>
                <a:effectLst/>
                <a:latin typeface="Helvetica" pitchFamily="2" charset="0"/>
              </a:rPr>
              <a:t>Ezután jön egy sokkal szélesebb béta teszt, amit felhasználói átvételi tesztnek nevezünk. Ekkor már az összes, vagy majdnem az összes felhasználó megkapja a szoftvert és az éles környezetben használatba veszi. Azaz installálják és használják, de még nem a termelésben. Ennek a tesztnek a célja, hogy a felhasználók meggyőződjenek, hogy a termék biztonságosan használható lesz majd éles körülmények között is. Itt már elvárt, hogy a fő funkciók mind működjenek, de előfordulhat, hogy az éles színhelyen előjön olyan környezetfüggő hiba, ami a tesztkörnyezetben nem jött elő. Lehet ez pl. egy funkció lassúsága.</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Ezután már csak az üzemeltetői átvételi teszt van hátra. Ekkor a rendszergazdák ellenőrzik, hogy a biztonsági funkciók, pl. a biztonsági mentés és a helyreállítás, helyesen működnek-e.</a:t>
            </a:r>
          </a:p>
          <a:p>
            <a:endParaRPr lang="hu-HU" dirty="0">
              <a:solidFill>
                <a:srgbClr val="000000"/>
              </a:solidFill>
              <a:effectLst/>
              <a:latin typeface="Helvetica" pitchFamily="2" charset="0"/>
            </a:endParaRP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20</a:t>
            </a:fld>
            <a:endParaRPr lang="en-GB"/>
          </a:p>
        </p:txBody>
      </p:sp>
    </p:spTree>
    <p:extLst>
      <p:ext uri="{BB962C8B-B14F-4D97-AF65-F5344CB8AC3E}">
        <p14:creationId xmlns:p14="http://schemas.microsoft.com/office/powerpoint/2010/main" val="2445927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21</a:t>
            </a:fld>
            <a:endParaRPr lang="en-GB"/>
          </a:p>
        </p:txBody>
      </p:sp>
    </p:spTree>
    <p:extLst>
      <p:ext uri="{BB962C8B-B14F-4D97-AF65-F5344CB8AC3E}">
        <p14:creationId xmlns:p14="http://schemas.microsoft.com/office/powerpoint/2010/main" val="3040077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a:solidFill>
                  <a:srgbClr val="000000"/>
                </a:solidFill>
                <a:effectLst/>
                <a:latin typeface="Helvetica" pitchFamily="2" charset="0"/>
              </a:rPr>
              <a:t>a </a:t>
            </a:r>
            <a:r>
              <a:rPr lang="en-GB" dirty="0" err="1">
                <a:solidFill>
                  <a:srgbClr val="000000"/>
                </a:solidFill>
                <a:effectLst/>
                <a:latin typeface="Helvetica" pitchFamily="2" charset="0"/>
              </a:rPr>
              <a:t>rendszeres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biztonsági</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mentés</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meghibásodás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esetén</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utolsó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konzisztens</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állapot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visszaállítása</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a:solidFill>
                  <a:srgbClr val="000000"/>
                </a:solidFill>
                <a:effectLst/>
                <a:latin typeface="Helvetica" pitchFamily="2" charset="0"/>
              </a:rPr>
              <a:t>a </a:t>
            </a:r>
            <a:r>
              <a:rPr lang="en-GB" dirty="0" err="1">
                <a:solidFill>
                  <a:srgbClr val="000000"/>
                </a:solidFill>
                <a:effectLst/>
                <a:latin typeface="Helvetica" pitchFamily="2" charset="0"/>
              </a:rPr>
              <a:t>rendszer</a:t>
            </a:r>
            <a:r>
              <a:rPr lang="en-GB" dirty="0">
                <a:solidFill>
                  <a:srgbClr val="000000"/>
                </a:solidFill>
                <a:effectLst/>
                <a:latin typeface="Helvetica" pitchFamily="2" charset="0"/>
              </a:rPr>
              <a:t> </a:t>
            </a:r>
            <a:r>
              <a:rPr lang="en-GB" dirty="0" err="1">
                <a:solidFill>
                  <a:srgbClr val="000000"/>
                </a:solidFill>
                <a:effectLst/>
                <a:latin typeface="Helvetica" pitchFamily="2" charset="0"/>
              </a:rPr>
              <a:t>frissítése</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általános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átvizsgálás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során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észlelt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hibák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javítása</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bejelentések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során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érkezett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hibák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javítása</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a:solidFill>
                  <a:srgbClr val="000000"/>
                </a:solidFill>
                <a:effectLst/>
                <a:latin typeface="Helvetica" pitchFamily="2" charset="0"/>
              </a:rPr>
              <a:t>a </a:t>
            </a:r>
            <a:r>
              <a:rPr lang="en-GB" dirty="0" err="1">
                <a:solidFill>
                  <a:srgbClr val="000000"/>
                </a:solidFill>
                <a:effectLst/>
                <a:latin typeface="Helvetica" pitchFamily="2" charset="0"/>
              </a:rPr>
              <a:t>munkatársak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igényeinek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folyamatos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figyelése</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felmérése31</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biztonsági</a:t>
            </a:r>
            <a:r>
              <a:rPr lang="en-GB" dirty="0">
                <a:solidFill>
                  <a:srgbClr val="000000"/>
                </a:solidFill>
                <a:effectLst/>
                <a:latin typeface="Helvetica" pitchFamily="2" charset="0"/>
              </a:rPr>
              <a:t> </a:t>
            </a:r>
            <a:r>
              <a:rPr lang="en-GB" dirty="0" err="1">
                <a:solidFill>
                  <a:srgbClr val="000000"/>
                </a:solidFill>
                <a:effectLst/>
                <a:latin typeface="Helvetica" pitchFamily="2" charset="0"/>
              </a:rPr>
              <a:t>beállítások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folyamatos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felülvizsgálata</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szükség</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esetén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korrigálásuk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Megbízhatóság</a:t>
            </a:r>
            <a:r>
              <a:rPr lang="en-GB" dirty="0">
                <a:solidFill>
                  <a:srgbClr val="000000"/>
                </a:solidFill>
                <a:effectLst/>
                <a:latin typeface="Helvetica" pitchFamily="2" charset="0"/>
              </a:rPr>
              <a:t> (reliability):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információtechnológiai</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összetevő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képessége</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ellásson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megkívánt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funkciót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meghatározott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körülmények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között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meghatározott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időtartamra</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Karbantarthatóság</a:t>
            </a:r>
            <a:r>
              <a:rPr lang="en-GB" dirty="0">
                <a:solidFill>
                  <a:srgbClr val="000000"/>
                </a:solidFill>
                <a:effectLst/>
                <a:latin typeface="Helvetica" pitchFamily="2" charset="0"/>
              </a:rPr>
              <a:t> (maintainability):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számítógépes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komponens</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szolgáltatás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azon</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képessége</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meg </a:t>
            </a:r>
            <a:r>
              <a:rPr lang="en-GB" dirty="0" err="1">
                <a:solidFill>
                  <a:srgbClr val="000000"/>
                </a:solidFill>
                <a:effectLst/>
                <a:latin typeface="Helvetica" pitchFamily="2" charset="0"/>
              </a:rPr>
              <a:t>lehet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tartani</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olyan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állapotban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vissza</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állítani</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olyan</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állapotba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amelyben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képes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ellátni</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megkívánt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funkciót</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Szolgáltatási</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képesség</a:t>
            </a:r>
            <a:r>
              <a:rPr lang="en-GB" dirty="0">
                <a:solidFill>
                  <a:srgbClr val="000000"/>
                </a:solidFill>
                <a:effectLst/>
                <a:latin typeface="Helvetica" pitchFamily="2" charset="0"/>
              </a:rPr>
              <a:t> (serviceability): </a:t>
            </a:r>
            <a:r>
              <a:rPr lang="en-GB" dirty="0" err="1">
                <a:solidFill>
                  <a:srgbClr val="000000"/>
                </a:solidFill>
                <a:effectLst/>
                <a:latin typeface="Helvetica" pitchFamily="2" charset="0"/>
              </a:rPr>
              <a:t>szerződéses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kikötés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amely</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meghatározza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informatikai</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komponens</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rendelkezésre</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állását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összetevőket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szolgáltató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karbantartó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külső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szervezettel</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megegyezés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szerint</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Biztonság</a:t>
            </a:r>
            <a:r>
              <a:rPr lang="en-GB" dirty="0">
                <a:solidFill>
                  <a:srgbClr val="000000"/>
                </a:solidFill>
                <a:effectLst/>
                <a:latin typeface="Helvetica" pitchFamily="2" charset="0"/>
              </a:rPr>
              <a:t> (security): </a:t>
            </a:r>
            <a:r>
              <a:rPr lang="en-GB" dirty="0" err="1">
                <a:solidFill>
                  <a:srgbClr val="000000"/>
                </a:solidFill>
                <a:effectLst/>
                <a:latin typeface="Helvetica" pitchFamily="2" charset="0"/>
              </a:rPr>
              <a:t>lehetővé</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teszi</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számítógépes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komponensek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informatikai</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szolgáltatások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elérését</a:t>
            </a:r>
            <a:r>
              <a:rPr lang="en-GB" dirty="0">
                <a:solidFill>
                  <a:srgbClr val="000000"/>
                </a:solidFill>
                <a:effectLst/>
                <a:latin typeface="Helvetica" pitchFamily="2" charset="0"/>
              </a:rPr>
              <a:t> </a:t>
            </a:r>
            <a:r>
              <a:rPr lang="en-GB" dirty="0" err="1">
                <a:solidFill>
                  <a:srgbClr val="000000"/>
                </a:solidFill>
                <a:effectLst/>
                <a:latin typeface="Helvetica" pitchFamily="2" charset="0"/>
              </a:rPr>
              <a:t>biztonságos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körülmények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között</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A 4-9 </a:t>
            </a:r>
            <a:r>
              <a:rPr lang="en-GB" dirty="0" err="1">
                <a:solidFill>
                  <a:srgbClr val="000000"/>
                </a:solidFill>
                <a:effectLst/>
                <a:latin typeface="Helvetica" pitchFamily="2" charset="0"/>
              </a:rPr>
              <a:t>havonta</a:t>
            </a:r>
            <a:r>
              <a:rPr lang="en-GB" dirty="0">
                <a:solidFill>
                  <a:srgbClr val="000000"/>
                </a:solidFill>
                <a:effectLst/>
                <a:latin typeface="Helvetica" pitchFamily="2" charset="0"/>
              </a:rPr>
              <a:t> 4,38 perc, </a:t>
            </a:r>
            <a:r>
              <a:rPr lang="en-GB" dirty="0" err="1">
                <a:solidFill>
                  <a:srgbClr val="000000"/>
                </a:solidFill>
                <a:effectLst/>
                <a:latin typeface="Helvetica" pitchFamily="2" charset="0"/>
              </a:rPr>
              <a:t>évente</a:t>
            </a:r>
            <a:r>
              <a:rPr lang="en-GB" dirty="0">
                <a:solidFill>
                  <a:srgbClr val="000000"/>
                </a:solidFill>
                <a:effectLst/>
                <a:latin typeface="Helvetica" pitchFamily="2" charset="0"/>
              </a:rPr>
              <a:t> 52,56 perc downtime</a:t>
            </a:r>
          </a:p>
          <a:p>
            <a:r>
              <a:rPr lang="en-GB" dirty="0">
                <a:solidFill>
                  <a:srgbClr val="000000"/>
                </a:solidFill>
                <a:effectLst/>
                <a:latin typeface="Helvetica" pitchFamily="2" charset="0"/>
              </a:rPr>
              <a:t>Az 5-9 </a:t>
            </a:r>
            <a:r>
              <a:rPr lang="en-GB" dirty="0" err="1">
                <a:solidFill>
                  <a:srgbClr val="000000"/>
                </a:solidFill>
                <a:effectLst/>
                <a:latin typeface="Helvetica" pitchFamily="2" charset="0"/>
              </a:rPr>
              <a:t>esetén</a:t>
            </a:r>
            <a:r>
              <a:rPr lang="en-GB" dirty="0">
                <a:solidFill>
                  <a:srgbClr val="000000"/>
                </a:solidFill>
                <a:effectLst/>
                <a:latin typeface="Helvetica" pitchFamily="2" charset="0"/>
              </a:rPr>
              <a:t> </a:t>
            </a:r>
            <a:r>
              <a:rPr lang="en-GB" dirty="0" err="1">
                <a:solidFill>
                  <a:srgbClr val="000000"/>
                </a:solidFill>
                <a:effectLst/>
                <a:latin typeface="Helvetica" pitchFamily="2" charset="0"/>
              </a:rPr>
              <a:t>havi</a:t>
            </a:r>
            <a:r>
              <a:rPr lang="en-GB" dirty="0">
                <a:solidFill>
                  <a:srgbClr val="000000"/>
                </a:solidFill>
                <a:effectLst/>
                <a:latin typeface="Helvetica" pitchFamily="2" charset="0"/>
              </a:rPr>
              <a:t> 26 </a:t>
            </a:r>
            <a:r>
              <a:rPr lang="en-GB" dirty="0" err="1">
                <a:solidFill>
                  <a:srgbClr val="000000"/>
                </a:solidFill>
                <a:effectLst/>
                <a:latin typeface="Helvetica" pitchFamily="2" charset="0"/>
              </a:rPr>
              <a:t>másodperc</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évente</a:t>
            </a:r>
            <a:r>
              <a:rPr lang="en-GB" dirty="0">
                <a:solidFill>
                  <a:srgbClr val="000000"/>
                </a:solidFill>
                <a:effectLst/>
                <a:latin typeface="Helvetica" pitchFamily="2" charset="0"/>
              </a:rPr>
              <a:t> 5,256 perc </a:t>
            </a:r>
            <a:r>
              <a:rPr lang="en-GB" dirty="0" err="1">
                <a:solidFill>
                  <a:srgbClr val="000000"/>
                </a:solidFill>
                <a:effectLst/>
                <a:latin typeface="Helvetica" pitchFamily="2" charset="0"/>
              </a:rPr>
              <a:t>ez</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nagyvállalati</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átlag</a:t>
            </a:r>
            <a:endParaRPr lang="en-GB" dirty="0">
              <a:solidFill>
                <a:srgbClr val="000000"/>
              </a:solidFill>
              <a:effectLst/>
              <a:latin typeface="Helvetica" pitchFamily="2" charset="0"/>
            </a:endParaRP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A 6-9 </a:t>
            </a:r>
            <a:r>
              <a:rPr lang="en-GB" dirty="0" err="1">
                <a:solidFill>
                  <a:srgbClr val="000000"/>
                </a:solidFill>
                <a:effectLst/>
                <a:latin typeface="Helvetica" pitchFamily="2" charset="0"/>
              </a:rPr>
              <a:t>már</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közel</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lehetetlen</a:t>
            </a:r>
            <a:r>
              <a:rPr lang="en-GB" dirty="0">
                <a:solidFill>
                  <a:srgbClr val="000000"/>
                </a:solidFill>
                <a:effectLst/>
                <a:latin typeface="Helvetica" pitchFamily="2" charset="0"/>
              </a:rPr>
              <a:t> - </a:t>
            </a:r>
            <a:r>
              <a:rPr lang="en-GB" dirty="0" err="1">
                <a:solidFill>
                  <a:srgbClr val="000000"/>
                </a:solidFill>
                <a:effectLst/>
                <a:latin typeface="Helvetica" pitchFamily="2" charset="0"/>
              </a:rPr>
              <a:t>havi</a:t>
            </a:r>
            <a:r>
              <a:rPr lang="en-GB" dirty="0">
                <a:solidFill>
                  <a:srgbClr val="000000"/>
                </a:solidFill>
                <a:effectLst/>
                <a:latin typeface="Helvetica" pitchFamily="2" charset="0"/>
              </a:rPr>
              <a:t> 0.02592 </a:t>
            </a:r>
            <a:r>
              <a:rPr lang="en-GB" dirty="0" err="1">
                <a:solidFill>
                  <a:srgbClr val="000000"/>
                </a:solidFill>
                <a:effectLst/>
                <a:latin typeface="Helvetica" pitchFamily="2" charset="0"/>
              </a:rPr>
              <a:t>másodperc</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évi</a:t>
            </a:r>
            <a:r>
              <a:rPr lang="en-GB" dirty="0">
                <a:solidFill>
                  <a:srgbClr val="000000"/>
                </a:solidFill>
                <a:effectLst/>
                <a:latin typeface="Helvetica" pitchFamily="2" charset="0"/>
              </a:rPr>
              <a:t> 0,31536 </a:t>
            </a:r>
            <a:r>
              <a:rPr lang="en-GB" dirty="0" err="1">
                <a:solidFill>
                  <a:srgbClr val="000000"/>
                </a:solidFill>
                <a:effectLst/>
                <a:latin typeface="Helvetica" pitchFamily="2" charset="0"/>
              </a:rPr>
              <a:t>másodperc</a:t>
            </a:r>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22</a:t>
            </a:fld>
            <a:endParaRPr lang="en-GB"/>
          </a:p>
        </p:txBody>
      </p:sp>
    </p:spTree>
    <p:extLst>
      <p:ext uri="{BB962C8B-B14F-4D97-AF65-F5344CB8AC3E}">
        <p14:creationId xmlns:p14="http://schemas.microsoft.com/office/powerpoint/2010/main" val="2418516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23</a:t>
            </a:fld>
            <a:endParaRPr lang="en-GB"/>
          </a:p>
        </p:txBody>
      </p:sp>
    </p:spTree>
    <p:extLst>
      <p:ext uri="{BB962C8B-B14F-4D97-AF65-F5344CB8AC3E}">
        <p14:creationId xmlns:p14="http://schemas.microsoft.com/office/powerpoint/2010/main" val="968820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24</a:t>
            </a:fld>
            <a:endParaRPr lang="en-GB"/>
          </a:p>
        </p:txBody>
      </p:sp>
    </p:spTree>
    <p:extLst>
      <p:ext uri="{BB962C8B-B14F-4D97-AF65-F5344CB8AC3E}">
        <p14:creationId xmlns:p14="http://schemas.microsoft.com/office/powerpoint/2010/main" val="3579235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25</a:t>
            </a:fld>
            <a:endParaRPr lang="en-GB"/>
          </a:p>
        </p:txBody>
      </p:sp>
    </p:spTree>
    <p:extLst>
      <p:ext uri="{BB962C8B-B14F-4D97-AF65-F5344CB8AC3E}">
        <p14:creationId xmlns:p14="http://schemas.microsoft.com/office/powerpoint/2010/main" val="139716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26</a:t>
            </a:fld>
            <a:endParaRPr lang="en-GB"/>
          </a:p>
        </p:txBody>
      </p:sp>
    </p:spTree>
    <p:extLst>
      <p:ext uri="{BB962C8B-B14F-4D97-AF65-F5344CB8AC3E}">
        <p14:creationId xmlns:p14="http://schemas.microsoft.com/office/powerpoint/2010/main" val="629973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27</a:t>
            </a:fld>
            <a:endParaRPr lang="en-GB"/>
          </a:p>
        </p:txBody>
      </p:sp>
    </p:spTree>
    <p:extLst>
      <p:ext uri="{BB962C8B-B14F-4D97-AF65-F5344CB8AC3E}">
        <p14:creationId xmlns:p14="http://schemas.microsoft.com/office/powerpoint/2010/main" val="54998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28</a:t>
            </a:fld>
            <a:endParaRPr lang="en-GB"/>
          </a:p>
        </p:txBody>
      </p:sp>
    </p:spTree>
    <p:extLst>
      <p:ext uri="{BB962C8B-B14F-4D97-AF65-F5344CB8AC3E}">
        <p14:creationId xmlns:p14="http://schemas.microsoft.com/office/powerpoint/2010/main" val="939563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a:t>
            </a:fld>
            <a:endParaRPr lang="en-GB"/>
          </a:p>
        </p:txBody>
      </p:sp>
    </p:spTree>
    <p:extLst>
      <p:ext uri="{BB962C8B-B14F-4D97-AF65-F5344CB8AC3E}">
        <p14:creationId xmlns:p14="http://schemas.microsoft.com/office/powerpoint/2010/main" val="3694305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solidFill>
                  <a:srgbClr val="000000"/>
                </a:solidFill>
                <a:effectLst/>
                <a:latin typeface="Helvetica" pitchFamily="2" charset="0"/>
              </a:rPr>
              <a:t>Eldobható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prototípus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Throwaway prototyping): Az </a:t>
            </a:r>
            <a:r>
              <a:rPr lang="en-GB" dirty="0" err="1">
                <a:solidFill>
                  <a:srgbClr val="000000"/>
                </a:solidFill>
                <a:effectLst/>
                <a:latin typeface="Helvetica" pitchFamily="2" charset="0"/>
              </a:rPr>
              <a:t>elnevezés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arra</a:t>
            </a:r>
            <a:r>
              <a:rPr lang="en-GB" dirty="0">
                <a:solidFill>
                  <a:srgbClr val="000000"/>
                </a:solidFill>
                <a:effectLst/>
                <a:latin typeface="Helvetica" pitchFamily="2" charset="0"/>
              </a:rPr>
              <a:t> </a:t>
            </a:r>
            <a:r>
              <a:rPr lang="en-GB" dirty="0" err="1">
                <a:solidFill>
                  <a:srgbClr val="000000"/>
                </a:solidFill>
                <a:effectLst/>
                <a:latin typeface="Helvetica" pitchFamily="2" charset="0"/>
              </a:rPr>
              <a:t>utal</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elkészült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modellt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úgymond</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eldobják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elemzés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után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nem</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lesz</a:t>
            </a:r>
            <a:r>
              <a:rPr lang="en-GB" dirty="0">
                <a:solidFill>
                  <a:srgbClr val="000000"/>
                </a:solidFill>
                <a:effectLst/>
                <a:latin typeface="Helvetica" pitchFamily="2" charset="0"/>
              </a:rPr>
              <a:t> </a:t>
            </a:r>
            <a:r>
              <a:rPr lang="en-GB" dirty="0" err="1">
                <a:solidFill>
                  <a:srgbClr val="000000"/>
                </a:solidFill>
                <a:effectLst/>
                <a:latin typeface="Helvetica" pitchFamily="2" charset="0"/>
              </a:rPr>
              <a:t>része</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végső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kiadásnak</a:t>
            </a:r>
            <a:r>
              <a:rPr lang="en-GB" dirty="0">
                <a:solidFill>
                  <a:srgbClr val="000000"/>
                </a:solidFill>
                <a:effectLst/>
                <a:latin typeface="Helvetica" pitchFamily="2" charset="0"/>
              </a:rPr>
              <a: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Kicsit valósághű eldobható prototípus vagy más néven papír prototípus: Papíron tollal rajzoljuk meg, hogy hogyan képzeljük el mégis a felületet.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Nagyon valósághű eldobható prototípus: Egy grafikus felhasználóifelület-szerkesztővel hozzuk létre a felületet, ami teljesen úgy néz ki, mint a végső kiadás, csak a funkciókból még semmi sem működik.</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Evolúciós prototípus (angolul: </a:t>
            </a:r>
            <a:r>
              <a:rPr lang="hu-HU" dirty="0" err="1">
                <a:solidFill>
                  <a:srgbClr val="000000"/>
                </a:solidFill>
                <a:effectLst/>
                <a:latin typeface="Helvetica" pitchFamily="2" charset="0"/>
              </a:rPr>
              <a:t>Evolutionary</a:t>
            </a:r>
            <a:r>
              <a:rPr lang="hu-HU" dirty="0">
                <a:solidFill>
                  <a:srgbClr val="000000"/>
                </a:solidFill>
                <a:effectLst/>
                <a:latin typeface="Helvetica" pitchFamily="2" charset="0"/>
              </a:rPr>
              <a:t> </a:t>
            </a:r>
            <a:r>
              <a:rPr lang="hu-HU" dirty="0" err="1">
                <a:solidFill>
                  <a:srgbClr val="000000"/>
                </a:solidFill>
                <a:effectLst/>
                <a:latin typeface="Helvetica" pitchFamily="2" charset="0"/>
              </a:rPr>
              <a:t>prototyping</a:t>
            </a:r>
            <a:r>
              <a:rPr lang="hu-HU" dirty="0">
                <a:solidFill>
                  <a:srgbClr val="000000"/>
                </a:solidFill>
                <a:effectLst/>
                <a:latin typeface="Helvetica" pitchFamily="2" charset="0"/>
              </a:rPr>
              <a:t>): Az evolúciós prototípuskészítés jóval</a:t>
            </a:r>
          </a:p>
          <a:p>
            <a:r>
              <a:rPr lang="hu-HU" dirty="0">
                <a:solidFill>
                  <a:srgbClr val="000000"/>
                </a:solidFill>
                <a:effectLst/>
                <a:latin typeface="Helvetica" pitchFamily="2" charset="0"/>
              </a:rPr>
              <a:t>másabb, mint az előző változat. Itt már a fejlesztés elején egy nagyon robosztus prototípust kell</a:t>
            </a:r>
          </a:p>
          <a:p>
            <a:r>
              <a:rPr lang="hu-HU" dirty="0">
                <a:solidFill>
                  <a:srgbClr val="000000"/>
                </a:solidFill>
                <a:effectLst/>
                <a:latin typeface="Helvetica" pitchFamily="2" charset="0"/>
              </a:rPr>
              <a:t>kidolgozni, ami a lelke lesz a rendszernek, és a későbbiekben már csak finomítani kell rajta. Ugyanakkor</a:t>
            </a:r>
          </a:p>
          <a:p>
            <a:r>
              <a:rPr lang="hu-HU" dirty="0">
                <a:solidFill>
                  <a:srgbClr val="000000"/>
                </a:solidFill>
                <a:effectLst/>
                <a:latin typeface="Helvetica" pitchFamily="2" charset="0"/>
              </a:rPr>
              <a:t>itt is megvan a lehetősége a fejlesztőnek, hogy változtassa a beépített funkciókat. Az eldobható</a:t>
            </a:r>
          </a:p>
          <a:p>
            <a:r>
              <a:rPr lang="hu-HU" dirty="0">
                <a:solidFill>
                  <a:srgbClr val="000000"/>
                </a:solidFill>
                <a:effectLst/>
                <a:latin typeface="Helvetica" pitchFamily="2" charset="0"/>
              </a:rPr>
              <a:t>prototípussal szemben van egy előnye, mégpedig az, hogy itt már az elején egy működő rendszert kap</a:t>
            </a:r>
          </a:p>
          <a:p>
            <a:r>
              <a:rPr lang="hu-HU" dirty="0">
                <a:solidFill>
                  <a:srgbClr val="000000"/>
                </a:solidFill>
                <a:effectLst/>
                <a:latin typeface="Helvetica" pitchFamily="2" charset="0"/>
              </a:rPr>
              <a:t>a megrendelő elemzésre, még ha az összes követelmény nincs is beépítve a szoftverbe. Még az is</a:t>
            </a:r>
          </a:p>
          <a:p>
            <a:r>
              <a:rPr lang="hu-HU" dirty="0">
                <a:solidFill>
                  <a:srgbClr val="000000"/>
                </a:solidFill>
                <a:effectLst/>
                <a:latin typeface="Helvetica" pitchFamily="2" charset="0"/>
              </a:rPr>
              <a:t>előfordulhat, hogy a felhasználó már az egyik prototípust elkezdi használni a gyakorlatban, mert még43</a:t>
            </a:r>
          </a:p>
          <a:p>
            <a:r>
              <a:rPr lang="hu-HU" dirty="0">
                <a:solidFill>
                  <a:srgbClr val="000000"/>
                </a:solidFill>
                <a:effectLst/>
                <a:latin typeface="Helvetica" pitchFamily="2" charset="0"/>
              </a:rPr>
              <a:t>az is jobb, mint a semmi.</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29</a:t>
            </a:fld>
            <a:endParaRPr lang="en-GB"/>
          </a:p>
        </p:txBody>
      </p:sp>
    </p:spTree>
    <p:extLst>
      <p:ext uri="{BB962C8B-B14F-4D97-AF65-F5344CB8AC3E}">
        <p14:creationId xmlns:p14="http://schemas.microsoft.com/office/powerpoint/2010/main" val="3206011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30</a:t>
            </a:fld>
            <a:endParaRPr lang="en-GB"/>
          </a:p>
        </p:txBody>
      </p:sp>
    </p:spTree>
    <p:extLst>
      <p:ext uri="{BB962C8B-B14F-4D97-AF65-F5344CB8AC3E}">
        <p14:creationId xmlns:p14="http://schemas.microsoft.com/office/powerpoint/2010/main" val="10115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31</a:t>
            </a:fld>
            <a:endParaRPr lang="en-GB"/>
          </a:p>
        </p:txBody>
      </p:sp>
    </p:spTree>
    <p:extLst>
      <p:ext uri="{BB962C8B-B14F-4D97-AF65-F5344CB8AC3E}">
        <p14:creationId xmlns:p14="http://schemas.microsoft.com/office/powerpoint/2010/main" val="1344306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ECECEC"/>
                </a:solidFill>
                <a:effectLst/>
                <a:latin typeface="Söhne"/>
              </a:rPr>
              <a:t>Pros:</a:t>
            </a:r>
          </a:p>
          <a:p>
            <a:pPr algn="l">
              <a:buFont typeface="+mj-lt"/>
              <a:buAutoNum type="arabicPeriod"/>
            </a:pPr>
            <a:r>
              <a:rPr lang="en-GB" b="1" i="0" u="none" strike="noStrike" dirty="0">
                <a:solidFill>
                  <a:srgbClr val="ECECEC"/>
                </a:solidFill>
                <a:effectLst/>
                <a:latin typeface="Söhne"/>
              </a:rPr>
              <a:t>Structured Approach</a:t>
            </a:r>
            <a:r>
              <a:rPr lang="en-GB" b="0" i="0" u="none" strike="noStrike" dirty="0">
                <a:solidFill>
                  <a:srgbClr val="ECECEC"/>
                </a:solidFill>
                <a:effectLst/>
                <a:latin typeface="Söhne"/>
              </a:rPr>
              <a:t>: RUP provides a well-structured approach to software development, emphasizing iterative development, architecture-centric methods, and best practices for project management.</a:t>
            </a:r>
          </a:p>
          <a:p>
            <a:pPr algn="l">
              <a:buFont typeface="+mj-lt"/>
              <a:buAutoNum type="arabicPeriod"/>
            </a:pPr>
            <a:r>
              <a:rPr lang="en-GB" b="1" i="0" u="none" strike="noStrike" dirty="0">
                <a:solidFill>
                  <a:srgbClr val="ECECEC"/>
                </a:solidFill>
                <a:effectLst/>
                <a:latin typeface="Söhne"/>
              </a:rPr>
              <a:t>Flexibility</a:t>
            </a:r>
            <a:r>
              <a:rPr lang="en-GB" b="0" i="0" u="none" strike="noStrike" dirty="0">
                <a:solidFill>
                  <a:srgbClr val="ECECEC"/>
                </a:solidFill>
                <a:effectLst/>
                <a:latin typeface="Söhne"/>
              </a:rPr>
              <a:t>: RUP is adaptable and can be tailored to suit the specific needs of a project or organization. This flexibility allows teams to adopt and integrate only the processes and practices that are most relevant to their project.</a:t>
            </a:r>
          </a:p>
          <a:p>
            <a:pPr algn="l">
              <a:buFont typeface="+mj-lt"/>
              <a:buAutoNum type="arabicPeriod"/>
            </a:pPr>
            <a:r>
              <a:rPr lang="en-GB" b="1" i="0" u="none" strike="noStrike" dirty="0">
                <a:solidFill>
                  <a:srgbClr val="ECECEC"/>
                </a:solidFill>
                <a:effectLst/>
                <a:latin typeface="Söhne"/>
              </a:rPr>
              <a:t>Visibility and Control</a:t>
            </a:r>
            <a:r>
              <a:rPr lang="en-GB" b="0" i="0" u="none" strike="noStrike" dirty="0">
                <a:solidFill>
                  <a:srgbClr val="ECECEC"/>
                </a:solidFill>
                <a:effectLst/>
                <a:latin typeface="Söhne"/>
              </a:rPr>
              <a:t>: RUP emphasizes clear communication and documentation throughout the development lifecycle, providing stakeholders with greater visibility into the progress of the project and enabling better control over project risks and quality.</a:t>
            </a:r>
          </a:p>
          <a:p>
            <a:pPr algn="l">
              <a:buFont typeface="+mj-lt"/>
              <a:buAutoNum type="arabicPeriod"/>
            </a:pPr>
            <a:r>
              <a:rPr lang="en-GB" b="1" i="0" u="none" strike="noStrike" dirty="0">
                <a:solidFill>
                  <a:srgbClr val="ECECEC"/>
                </a:solidFill>
                <a:effectLst/>
                <a:latin typeface="Söhne"/>
              </a:rPr>
              <a:t>Iterative Development</a:t>
            </a:r>
            <a:r>
              <a:rPr lang="en-GB" b="0" i="0" u="none" strike="noStrike" dirty="0">
                <a:solidFill>
                  <a:srgbClr val="ECECEC"/>
                </a:solidFill>
                <a:effectLst/>
                <a:latin typeface="Söhne"/>
              </a:rPr>
              <a:t>: RUP promotes iterative development cycles, allowing for frequent feedback from stakeholders and early detection of issues, which can lead to improved quality and reduced project risk.</a:t>
            </a:r>
          </a:p>
          <a:p>
            <a:pPr algn="l">
              <a:buFont typeface="+mj-lt"/>
              <a:buAutoNum type="arabicPeriod"/>
            </a:pPr>
            <a:r>
              <a:rPr lang="en-GB" b="1" i="0" u="none" strike="noStrike" dirty="0">
                <a:solidFill>
                  <a:srgbClr val="ECECEC"/>
                </a:solidFill>
                <a:effectLst/>
                <a:latin typeface="Söhne"/>
              </a:rPr>
              <a:t>Reusability</a:t>
            </a:r>
            <a:r>
              <a:rPr lang="en-GB" b="0" i="0" u="none" strike="noStrike" dirty="0">
                <a:solidFill>
                  <a:srgbClr val="ECECEC"/>
                </a:solidFill>
                <a:effectLst/>
                <a:latin typeface="Söhne"/>
              </a:rPr>
              <a:t>: RUP encourages the reuse of components and artifacts across projects, which can improve efficiency, consistency, and maintainability of software products.</a:t>
            </a:r>
          </a:p>
          <a:p>
            <a:pPr algn="l"/>
            <a:endParaRPr lang="en-GB" b="0" i="0" u="none" strike="noStrike" dirty="0">
              <a:solidFill>
                <a:srgbClr val="ECECEC"/>
              </a:solidFill>
              <a:effectLst/>
              <a:latin typeface="Söhne"/>
            </a:endParaRPr>
          </a:p>
          <a:p>
            <a:pPr algn="l"/>
            <a:endParaRPr lang="en-GB" b="0" i="0" u="none" strike="noStrike" dirty="0">
              <a:solidFill>
                <a:srgbClr val="ECECEC"/>
              </a:solidFill>
              <a:effectLst/>
              <a:latin typeface="Söhne"/>
            </a:endParaRPr>
          </a:p>
          <a:p>
            <a:pPr algn="l"/>
            <a:r>
              <a:rPr lang="en-GB" b="0" i="0" u="none" strike="noStrike" dirty="0">
                <a:solidFill>
                  <a:srgbClr val="ECECEC"/>
                </a:solidFill>
                <a:effectLst/>
                <a:latin typeface="Söhne"/>
              </a:rPr>
              <a:t>Cons:</a:t>
            </a:r>
          </a:p>
          <a:p>
            <a:pPr algn="l">
              <a:buFont typeface="+mj-lt"/>
              <a:buAutoNum type="arabicPeriod"/>
            </a:pPr>
            <a:r>
              <a:rPr lang="en-GB" b="1" i="0" u="none" strike="noStrike" dirty="0">
                <a:solidFill>
                  <a:srgbClr val="ECECEC"/>
                </a:solidFill>
                <a:effectLst/>
                <a:latin typeface="Söhne"/>
              </a:rPr>
              <a:t>Complexity</a:t>
            </a:r>
            <a:r>
              <a:rPr lang="en-GB" b="0" i="0" u="none" strike="noStrike" dirty="0">
                <a:solidFill>
                  <a:srgbClr val="ECECEC"/>
                </a:solidFill>
                <a:effectLst/>
                <a:latin typeface="Söhne"/>
              </a:rPr>
              <a:t>: RUP can be perceived as complex, especially for smaller teams or projects with limited resources. The extensive documentation and formal processes associated with RUP may introduce overhead that could impede productivity.</a:t>
            </a:r>
          </a:p>
          <a:p>
            <a:pPr algn="l">
              <a:buFont typeface="+mj-lt"/>
              <a:buAutoNum type="arabicPeriod"/>
            </a:pPr>
            <a:r>
              <a:rPr lang="en-GB" b="1" i="0" u="none" strike="noStrike" dirty="0">
                <a:solidFill>
                  <a:srgbClr val="ECECEC"/>
                </a:solidFill>
                <a:effectLst/>
                <a:latin typeface="Söhne"/>
              </a:rPr>
              <a:t>Learning Curve</a:t>
            </a:r>
            <a:r>
              <a:rPr lang="en-GB" b="0" i="0" u="none" strike="noStrike" dirty="0">
                <a:solidFill>
                  <a:srgbClr val="ECECEC"/>
                </a:solidFill>
                <a:effectLst/>
                <a:latin typeface="Söhne"/>
              </a:rPr>
              <a:t>: Due to its comprehensive nature, learning and implementing RUP effectively require significant time and effort. Teams may struggle initially to understand and adapt to the various components and workflows prescribed by RUP.</a:t>
            </a:r>
          </a:p>
          <a:p>
            <a:pPr algn="l">
              <a:buFont typeface="+mj-lt"/>
              <a:buAutoNum type="arabicPeriod"/>
            </a:pPr>
            <a:r>
              <a:rPr lang="en-GB" b="1" i="0" u="none" strike="noStrike" dirty="0">
                <a:solidFill>
                  <a:srgbClr val="ECECEC"/>
                </a:solidFill>
                <a:effectLst/>
                <a:latin typeface="Söhne"/>
              </a:rPr>
              <a:t>Customization Challenges</a:t>
            </a:r>
            <a:r>
              <a:rPr lang="en-GB" b="0" i="0" u="none" strike="noStrike" dirty="0">
                <a:solidFill>
                  <a:srgbClr val="ECECEC"/>
                </a:solidFill>
                <a:effectLst/>
                <a:latin typeface="Söhne"/>
              </a:rPr>
              <a:t>: While RUP offers flexibility, tailoring the framework to specific project needs can be challenging and requires expertise in both the domain and the RUP methodology. Poorly customized processes may lead to inefficiencies or misalignment with project goals.</a:t>
            </a:r>
          </a:p>
          <a:p>
            <a:pPr algn="l">
              <a:buFont typeface="+mj-lt"/>
              <a:buAutoNum type="arabicPeriod"/>
            </a:pPr>
            <a:r>
              <a:rPr lang="en-GB" b="1" i="0" u="none" strike="noStrike" dirty="0">
                <a:solidFill>
                  <a:srgbClr val="ECECEC"/>
                </a:solidFill>
                <a:effectLst/>
                <a:latin typeface="Söhne"/>
              </a:rPr>
              <a:t>Resource Intensive</a:t>
            </a:r>
            <a:r>
              <a:rPr lang="en-GB" b="0" i="0" u="none" strike="noStrike" dirty="0">
                <a:solidFill>
                  <a:srgbClr val="ECECEC"/>
                </a:solidFill>
                <a:effectLst/>
                <a:latin typeface="Söhne"/>
              </a:rPr>
              <a:t>: RUP may require substantial resources in terms of time, personnel, and tools to implement effectively. Small teams or organizations with limited resources may find it difficult to fully adopt RUP without significant investment.</a:t>
            </a:r>
          </a:p>
          <a:p>
            <a:pPr algn="l">
              <a:buFont typeface="+mj-lt"/>
              <a:buAutoNum type="arabicPeriod"/>
            </a:pPr>
            <a:r>
              <a:rPr lang="en-GB" b="1" i="0" u="none" strike="noStrike" dirty="0">
                <a:solidFill>
                  <a:srgbClr val="ECECEC"/>
                </a:solidFill>
                <a:effectLst/>
                <a:latin typeface="Söhne"/>
              </a:rPr>
              <a:t>Documentation Overhead</a:t>
            </a:r>
            <a:r>
              <a:rPr lang="en-GB" b="0" i="0" u="none" strike="noStrike" dirty="0">
                <a:solidFill>
                  <a:srgbClr val="ECECEC"/>
                </a:solidFill>
                <a:effectLst/>
                <a:latin typeface="Söhne"/>
              </a:rPr>
              <a:t>: RUP's emphasis on comprehensive documentation throughout the development lifecycle may result in additional overhead, leading to increased time and effort spent on paperwork rather than actual development tasks.</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32</a:t>
            </a:fld>
            <a:endParaRPr lang="en-GB"/>
          </a:p>
        </p:txBody>
      </p:sp>
    </p:spTree>
    <p:extLst>
      <p:ext uri="{BB962C8B-B14F-4D97-AF65-F5344CB8AC3E}">
        <p14:creationId xmlns:p14="http://schemas.microsoft.com/office/powerpoint/2010/main" val="653661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ECECEC"/>
                </a:solidFill>
                <a:effectLst/>
                <a:latin typeface="Söhne"/>
              </a:rPr>
              <a:t>Pros:</a:t>
            </a:r>
          </a:p>
          <a:p>
            <a:pPr algn="l">
              <a:buFont typeface="+mj-lt"/>
              <a:buAutoNum type="arabicPeriod"/>
            </a:pPr>
            <a:r>
              <a:rPr lang="en-GB" b="1" i="0" u="none" strike="noStrike" dirty="0">
                <a:solidFill>
                  <a:srgbClr val="ECECEC"/>
                </a:solidFill>
                <a:effectLst/>
                <a:latin typeface="Söhne"/>
              </a:rPr>
              <a:t>Structured Approach</a:t>
            </a:r>
            <a:r>
              <a:rPr lang="en-GB" b="0" i="0" u="none" strike="noStrike" dirty="0">
                <a:solidFill>
                  <a:srgbClr val="ECECEC"/>
                </a:solidFill>
                <a:effectLst/>
                <a:latin typeface="Söhne"/>
              </a:rPr>
              <a:t>: RUP provides a well-structured approach to software development, emphasizing iterative development, architecture-centric methods, and best practices for project management.</a:t>
            </a:r>
          </a:p>
          <a:p>
            <a:pPr algn="l">
              <a:buFont typeface="+mj-lt"/>
              <a:buAutoNum type="arabicPeriod"/>
            </a:pPr>
            <a:r>
              <a:rPr lang="en-GB" b="1" i="0" u="none" strike="noStrike" dirty="0">
                <a:solidFill>
                  <a:srgbClr val="ECECEC"/>
                </a:solidFill>
                <a:effectLst/>
                <a:latin typeface="Söhne"/>
              </a:rPr>
              <a:t>Flexibility</a:t>
            </a:r>
            <a:r>
              <a:rPr lang="en-GB" b="0" i="0" u="none" strike="noStrike" dirty="0">
                <a:solidFill>
                  <a:srgbClr val="ECECEC"/>
                </a:solidFill>
                <a:effectLst/>
                <a:latin typeface="Söhne"/>
              </a:rPr>
              <a:t>: RUP is adaptable and can be tailored to suit the specific needs of a project or organization. This flexibility allows teams to adopt and integrate only the processes and practices that are most relevant to their project.</a:t>
            </a:r>
          </a:p>
          <a:p>
            <a:pPr algn="l">
              <a:buFont typeface="+mj-lt"/>
              <a:buAutoNum type="arabicPeriod"/>
            </a:pPr>
            <a:r>
              <a:rPr lang="en-GB" b="1" i="0" u="none" strike="noStrike" dirty="0">
                <a:solidFill>
                  <a:srgbClr val="ECECEC"/>
                </a:solidFill>
                <a:effectLst/>
                <a:latin typeface="Söhne"/>
              </a:rPr>
              <a:t>Visibility and Control</a:t>
            </a:r>
            <a:r>
              <a:rPr lang="en-GB" b="0" i="0" u="none" strike="noStrike" dirty="0">
                <a:solidFill>
                  <a:srgbClr val="ECECEC"/>
                </a:solidFill>
                <a:effectLst/>
                <a:latin typeface="Söhne"/>
              </a:rPr>
              <a:t>: RUP emphasizes clear communication and documentation throughout the development lifecycle, providing stakeholders with greater visibility into the progress of the project and enabling better control over project risks and quality.</a:t>
            </a:r>
          </a:p>
          <a:p>
            <a:pPr algn="l">
              <a:buFont typeface="+mj-lt"/>
              <a:buAutoNum type="arabicPeriod"/>
            </a:pPr>
            <a:r>
              <a:rPr lang="en-GB" b="1" i="0" u="none" strike="noStrike" dirty="0">
                <a:solidFill>
                  <a:srgbClr val="ECECEC"/>
                </a:solidFill>
                <a:effectLst/>
                <a:latin typeface="Söhne"/>
              </a:rPr>
              <a:t>Iterative Development</a:t>
            </a:r>
            <a:r>
              <a:rPr lang="en-GB" b="0" i="0" u="none" strike="noStrike" dirty="0">
                <a:solidFill>
                  <a:srgbClr val="ECECEC"/>
                </a:solidFill>
                <a:effectLst/>
                <a:latin typeface="Söhne"/>
              </a:rPr>
              <a:t>: RUP promotes iterative development cycles, allowing for frequent feedback from stakeholders and early detection of issues, which can lead to improved quality and reduced project risk.</a:t>
            </a:r>
          </a:p>
          <a:p>
            <a:pPr algn="l">
              <a:buFont typeface="+mj-lt"/>
              <a:buAutoNum type="arabicPeriod"/>
            </a:pPr>
            <a:r>
              <a:rPr lang="en-GB" b="1" i="0" u="none" strike="noStrike" dirty="0">
                <a:solidFill>
                  <a:srgbClr val="ECECEC"/>
                </a:solidFill>
                <a:effectLst/>
                <a:latin typeface="Söhne"/>
              </a:rPr>
              <a:t>Reusability</a:t>
            </a:r>
            <a:r>
              <a:rPr lang="en-GB" b="0" i="0" u="none" strike="noStrike" dirty="0">
                <a:solidFill>
                  <a:srgbClr val="ECECEC"/>
                </a:solidFill>
                <a:effectLst/>
                <a:latin typeface="Söhne"/>
              </a:rPr>
              <a:t>: RUP encourages the reuse of components and artifacts across projects, which can improve efficiency, consistency, and maintainability of software products.</a:t>
            </a:r>
          </a:p>
          <a:p>
            <a:pPr algn="l"/>
            <a:endParaRPr lang="en-GB" b="0" i="0" u="none" strike="noStrike" dirty="0">
              <a:solidFill>
                <a:srgbClr val="ECECEC"/>
              </a:solidFill>
              <a:effectLst/>
              <a:latin typeface="Söhne"/>
            </a:endParaRPr>
          </a:p>
          <a:p>
            <a:pPr algn="l"/>
            <a:endParaRPr lang="en-GB" b="0" i="0" u="none" strike="noStrike" dirty="0">
              <a:solidFill>
                <a:srgbClr val="ECECEC"/>
              </a:solidFill>
              <a:effectLst/>
              <a:latin typeface="Söhne"/>
            </a:endParaRPr>
          </a:p>
          <a:p>
            <a:pPr algn="l"/>
            <a:r>
              <a:rPr lang="en-GB" b="0" i="0" u="none" strike="noStrike" dirty="0">
                <a:solidFill>
                  <a:srgbClr val="ECECEC"/>
                </a:solidFill>
                <a:effectLst/>
                <a:latin typeface="Söhne"/>
              </a:rPr>
              <a:t>Cons:</a:t>
            </a:r>
          </a:p>
          <a:p>
            <a:pPr algn="l">
              <a:buFont typeface="+mj-lt"/>
              <a:buAutoNum type="arabicPeriod"/>
            </a:pPr>
            <a:r>
              <a:rPr lang="en-GB" b="1" i="0" u="none" strike="noStrike" dirty="0">
                <a:solidFill>
                  <a:srgbClr val="ECECEC"/>
                </a:solidFill>
                <a:effectLst/>
                <a:latin typeface="Söhne"/>
              </a:rPr>
              <a:t>Complexity</a:t>
            </a:r>
            <a:r>
              <a:rPr lang="en-GB" b="0" i="0" u="none" strike="noStrike" dirty="0">
                <a:solidFill>
                  <a:srgbClr val="ECECEC"/>
                </a:solidFill>
                <a:effectLst/>
                <a:latin typeface="Söhne"/>
              </a:rPr>
              <a:t>: RUP can be perceived as complex, especially for smaller teams or projects with limited resources. The extensive documentation and formal processes associated with RUP may introduce overhead that could impede productivity.</a:t>
            </a:r>
          </a:p>
          <a:p>
            <a:pPr algn="l">
              <a:buFont typeface="+mj-lt"/>
              <a:buAutoNum type="arabicPeriod"/>
            </a:pPr>
            <a:r>
              <a:rPr lang="en-GB" b="1" i="0" u="none" strike="noStrike" dirty="0">
                <a:solidFill>
                  <a:srgbClr val="ECECEC"/>
                </a:solidFill>
                <a:effectLst/>
                <a:latin typeface="Söhne"/>
              </a:rPr>
              <a:t>Learning Curve</a:t>
            </a:r>
            <a:r>
              <a:rPr lang="en-GB" b="0" i="0" u="none" strike="noStrike" dirty="0">
                <a:solidFill>
                  <a:srgbClr val="ECECEC"/>
                </a:solidFill>
                <a:effectLst/>
                <a:latin typeface="Söhne"/>
              </a:rPr>
              <a:t>: Due to its comprehensive nature, learning and implementing RUP effectively require significant time and effort. Teams may struggle initially to understand and adapt to the various components and workflows prescribed by RUP.</a:t>
            </a:r>
          </a:p>
          <a:p>
            <a:pPr algn="l">
              <a:buFont typeface="+mj-lt"/>
              <a:buAutoNum type="arabicPeriod"/>
            </a:pPr>
            <a:r>
              <a:rPr lang="en-GB" b="1" i="0" u="none" strike="noStrike" dirty="0">
                <a:solidFill>
                  <a:srgbClr val="ECECEC"/>
                </a:solidFill>
                <a:effectLst/>
                <a:latin typeface="Söhne"/>
              </a:rPr>
              <a:t>Customization Challenges</a:t>
            </a:r>
            <a:r>
              <a:rPr lang="en-GB" b="0" i="0" u="none" strike="noStrike" dirty="0">
                <a:solidFill>
                  <a:srgbClr val="ECECEC"/>
                </a:solidFill>
                <a:effectLst/>
                <a:latin typeface="Söhne"/>
              </a:rPr>
              <a:t>: While RUP offers flexibility, tailoring the framework to specific project needs can be challenging and requires expertise in both the domain and the RUP methodology. Poorly customized processes may lead to inefficiencies or misalignment with project goals.</a:t>
            </a:r>
          </a:p>
          <a:p>
            <a:pPr algn="l">
              <a:buFont typeface="+mj-lt"/>
              <a:buAutoNum type="arabicPeriod"/>
            </a:pPr>
            <a:r>
              <a:rPr lang="en-GB" b="1" i="0" u="none" strike="noStrike" dirty="0">
                <a:solidFill>
                  <a:srgbClr val="ECECEC"/>
                </a:solidFill>
                <a:effectLst/>
                <a:latin typeface="Söhne"/>
              </a:rPr>
              <a:t>Resource Intensive</a:t>
            </a:r>
            <a:r>
              <a:rPr lang="en-GB" b="0" i="0" u="none" strike="noStrike" dirty="0">
                <a:solidFill>
                  <a:srgbClr val="ECECEC"/>
                </a:solidFill>
                <a:effectLst/>
                <a:latin typeface="Söhne"/>
              </a:rPr>
              <a:t>: RUP may require substantial resources in terms of time, personnel, and tools to implement effectively. Small teams or organizations with limited resources may find it difficult to fully adopt RUP without significant investment.</a:t>
            </a:r>
          </a:p>
          <a:p>
            <a:pPr algn="l">
              <a:buFont typeface="+mj-lt"/>
              <a:buAutoNum type="arabicPeriod"/>
            </a:pPr>
            <a:r>
              <a:rPr lang="en-GB" b="1" i="0" u="none" strike="noStrike" dirty="0">
                <a:solidFill>
                  <a:srgbClr val="ECECEC"/>
                </a:solidFill>
                <a:effectLst/>
                <a:latin typeface="Söhne"/>
              </a:rPr>
              <a:t>Documentation Overhead</a:t>
            </a:r>
            <a:r>
              <a:rPr lang="en-GB" b="0" i="0" u="none" strike="noStrike" dirty="0">
                <a:solidFill>
                  <a:srgbClr val="ECECEC"/>
                </a:solidFill>
                <a:effectLst/>
                <a:latin typeface="Söhne"/>
              </a:rPr>
              <a:t>: RUP's emphasis on comprehensive documentation throughout the development lifecycle may result in additional overhead, leading to increased time and effort spent on paperwork rather than actual development tasks.</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33</a:t>
            </a:fld>
            <a:endParaRPr lang="en-GB"/>
          </a:p>
        </p:txBody>
      </p:sp>
    </p:spTree>
    <p:extLst>
      <p:ext uri="{BB962C8B-B14F-4D97-AF65-F5344CB8AC3E}">
        <p14:creationId xmlns:p14="http://schemas.microsoft.com/office/powerpoint/2010/main" val="21416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Az agilis szoftverfejlesztés alapelvei:</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legfontosabb a megrendelő kielégítése használható szoftver gyors és folyamatos átadásával.</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Még a követelmények kései változtatása sem okoz problémát.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működő szoftver / prototípus átadása rendszeresen, a lehető legrövidebb időn belül.</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Napi együttműködés a megrendelő és a fejlesztők között.52</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projektek motivált egyének köré épülnek, akik megkapják a szükséges eszközöket és támogatást a legjobb munkavégzéshez.</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leghatékonyabb kommunikáció a szemtől-szembeni megbeszélés.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Az előrehaladás alapja a működő szoftver.</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Az agilis folyamatok általi fenntartható fejlesztés állandó ütemben.</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Folyamatos figyelem a technikai kitűnőségnek.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Egyszerűség a minél nagyobb hatékonyságért.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Önszervező csapatok készítik a legjobb terveket.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Rendszeres időközönként a csapatok reagálnak a változásokra, hogy még hatékonyabbak legyenek.</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34</a:t>
            </a:fld>
            <a:endParaRPr lang="en-GB"/>
          </a:p>
        </p:txBody>
      </p:sp>
    </p:spTree>
    <p:extLst>
      <p:ext uri="{BB962C8B-B14F-4D97-AF65-F5344CB8AC3E}">
        <p14:creationId xmlns:p14="http://schemas.microsoft.com/office/powerpoint/2010/main" val="2141349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Néhány extrém programozásra jellemző technika:</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Páros programozás (angolul: </a:t>
            </a:r>
            <a:r>
              <a:rPr lang="hu-HU" dirty="0" err="1">
                <a:solidFill>
                  <a:srgbClr val="000000"/>
                </a:solidFill>
                <a:effectLst/>
                <a:latin typeface="Helvetica" pitchFamily="2" charset="0"/>
              </a:rPr>
              <a:t>pair</a:t>
            </a:r>
            <a:r>
              <a:rPr lang="hu-HU" dirty="0">
                <a:solidFill>
                  <a:srgbClr val="000000"/>
                </a:solidFill>
                <a:effectLst/>
                <a:latin typeface="Helvetica" pitchFamily="2" charset="0"/>
              </a:rPr>
              <a:t> </a:t>
            </a:r>
            <a:r>
              <a:rPr lang="hu-HU" dirty="0" err="1">
                <a:solidFill>
                  <a:srgbClr val="000000"/>
                </a:solidFill>
                <a:effectLst/>
                <a:latin typeface="Helvetica" pitchFamily="2" charset="0"/>
              </a:rPr>
              <a:t>programming</a:t>
            </a:r>
            <a:r>
              <a:rPr lang="hu-HU" dirty="0">
                <a:solidFill>
                  <a:srgbClr val="000000"/>
                </a:solidFill>
                <a:effectLst/>
                <a:latin typeface="Helvetica" pitchFamily="2" charset="0"/>
              </a:rPr>
              <a:t>): Két programozó ír egy kódot, pontosabban</a:t>
            </a:r>
          </a:p>
          <a:p>
            <a:r>
              <a:rPr lang="hu-HU" dirty="0">
                <a:solidFill>
                  <a:srgbClr val="000000"/>
                </a:solidFill>
                <a:effectLst/>
                <a:latin typeface="Helvetica" pitchFamily="2" charset="0"/>
              </a:rPr>
              <a:t>az egyik írja, a másik figyeli. Ha a figyelő hibát lát vagy nem érti a kódot, akkor azonnal szól. A55</a:t>
            </a:r>
          </a:p>
          <a:p>
            <a:r>
              <a:rPr lang="hu-HU" dirty="0">
                <a:solidFill>
                  <a:srgbClr val="000000"/>
                </a:solidFill>
                <a:effectLst/>
                <a:latin typeface="Helvetica" pitchFamily="2" charset="0"/>
              </a:rPr>
              <a:t>két programozó folyamatosan megbeszéli, hogy hogyan érdemes megoldani az adott</a:t>
            </a:r>
          </a:p>
          <a:p>
            <a:r>
              <a:rPr lang="hu-HU" dirty="0">
                <a:solidFill>
                  <a:srgbClr val="000000"/>
                </a:solidFill>
                <a:effectLst/>
                <a:latin typeface="Helvetica" pitchFamily="2" charset="0"/>
              </a:rPr>
              <a:t>problémát.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err="1">
                <a:solidFill>
                  <a:srgbClr val="000000"/>
                </a:solidFill>
                <a:effectLst/>
                <a:latin typeface="Helvetica" pitchFamily="2" charset="0"/>
              </a:rPr>
              <a:t>Tesztvezérelt</a:t>
            </a:r>
            <a:r>
              <a:rPr lang="hu-HU" dirty="0">
                <a:solidFill>
                  <a:srgbClr val="000000"/>
                </a:solidFill>
                <a:effectLst/>
                <a:latin typeface="Helvetica" pitchFamily="2" charset="0"/>
              </a:rPr>
              <a:t> fejlesztés (angolul: test </a:t>
            </a:r>
            <a:r>
              <a:rPr lang="hu-HU" dirty="0" err="1">
                <a:solidFill>
                  <a:srgbClr val="000000"/>
                </a:solidFill>
                <a:effectLst/>
                <a:latin typeface="Helvetica" pitchFamily="2" charset="0"/>
              </a:rPr>
              <a:t>driven</a:t>
            </a:r>
            <a:r>
              <a:rPr lang="hu-HU" dirty="0">
                <a:solidFill>
                  <a:srgbClr val="000000"/>
                </a:solidFill>
                <a:effectLst/>
                <a:latin typeface="Helvetica" pitchFamily="2" charset="0"/>
              </a:rPr>
              <a:t> </a:t>
            </a:r>
            <a:r>
              <a:rPr lang="hu-HU" dirty="0" err="1">
                <a:solidFill>
                  <a:srgbClr val="000000"/>
                </a:solidFill>
                <a:effectLst/>
                <a:latin typeface="Helvetica" pitchFamily="2" charset="0"/>
              </a:rPr>
              <a:t>development</a:t>
            </a:r>
            <a:r>
              <a:rPr lang="hu-HU" dirty="0">
                <a:solidFill>
                  <a:srgbClr val="000000"/>
                </a:solidFill>
                <a:effectLst/>
                <a:latin typeface="Helvetica" pitchFamily="2" charset="0"/>
              </a:rPr>
              <a:t>): Már a metódus elkészítése előtt</a:t>
            </a:r>
          </a:p>
          <a:p>
            <a:r>
              <a:rPr lang="hu-HU" dirty="0">
                <a:solidFill>
                  <a:srgbClr val="000000"/>
                </a:solidFill>
                <a:effectLst/>
                <a:latin typeface="Helvetica" pitchFamily="2" charset="0"/>
              </a:rPr>
              <a:t>megírjuk a hozzá tartozó egységteszteket, vagy más néven unit-teszteket. Ezt néha hívják</a:t>
            </a:r>
          </a:p>
          <a:p>
            <a:r>
              <a:rPr lang="hu-HU" dirty="0">
                <a:solidFill>
                  <a:srgbClr val="000000"/>
                </a:solidFill>
                <a:effectLst/>
                <a:latin typeface="Helvetica" pitchFamily="2" charset="0"/>
              </a:rPr>
              <a:t>„először a teszt” (angolul: test-</a:t>
            </a:r>
            <a:r>
              <a:rPr lang="hu-HU" dirty="0" err="1">
                <a:solidFill>
                  <a:srgbClr val="000000"/>
                </a:solidFill>
                <a:effectLst/>
                <a:latin typeface="Helvetica" pitchFamily="2" charset="0"/>
              </a:rPr>
              <a:t>first</a:t>
            </a:r>
            <a:r>
              <a:rPr lang="hu-HU" dirty="0">
                <a:solidFill>
                  <a:srgbClr val="000000"/>
                </a:solidFill>
                <a:effectLst/>
                <a:latin typeface="Helvetica" pitchFamily="2" charset="0"/>
              </a:rPr>
              <a:t>) megközelítésnek is.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Forráskód átnézése (angolul: </a:t>
            </a:r>
            <a:r>
              <a:rPr lang="hu-HU" dirty="0" err="1">
                <a:solidFill>
                  <a:srgbClr val="000000"/>
                </a:solidFill>
                <a:effectLst/>
                <a:latin typeface="Helvetica" pitchFamily="2" charset="0"/>
              </a:rPr>
              <a:t>code</a:t>
            </a:r>
            <a:r>
              <a:rPr lang="hu-HU" dirty="0">
                <a:solidFill>
                  <a:srgbClr val="000000"/>
                </a:solidFill>
                <a:effectLst/>
                <a:latin typeface="Helvetica" pitchFamily="2" charset="0"/>
              </a:rPr>
              <a:t> </a:t>
            </a:r>
            <a:r>
              <a:rPr lang="hu-HU" dirty="0" err="1">
                <a:solidFill>
                  <a:srgbClr val="000000"/>
                </a:solidFill>
                <a:effectLst/>
                <a:latin typeface="Helvetica" pitchFamily="2" charset="0"/>
              </a:rPr>
              <a:t>review</a:t>
            </a:r>
            <a:r>
              <a:rPr lang="hu-HU" dirty="0">
                <a:solidFill>
                  <a:srgbClr val="000000"/>
                </a:solidFill>
                <a:effectLst/>
                <a:latin typeface="Helvetica" pitchFamily="2" charset="0"/>
              </a:rPr>
              <a:t>): Az elkészült nagyobb modulokat, pl. osztályokat,</a:t>
            </a:r>
          </a:p>
          <a:p>
            <a:r>
              <a:rPr lang="hu-HU" dirty="0">
                <a:solidFill>
                  <a:srgbClr val="000000"/>
                </a:solidFill>
                <a:effectLst/>
                <a:latin typeface="Helvetica" pitchFamily="2" charset="0"/>
              </a:rPr>
              <a:t>egy vezető fejlesztő átnézi, hogy van-e benne hiba, nem érthető, nem dokumentált rész. A</a:t>
            </a:r>
          </a:p>
          <a:p>
            <a:r>
              <a:rPr lang="hu-HU" dirty="0">
                <a:solidFill>
                  <a:srgbClr val="000000"/>
                </a:solidFill>
                <a:effectLst/>
                <a:latin typeface="Helvetica" pitchFamily="2" charset="0"/>
              </a:rPr>
              <a:t>modul fejlesztői elmagyarázzák, mit és miért csináltak. A vezető fejlesztő elmondja, hogyan</a:t>
            </a:r>
          </a:p>
          <a:p>
            <a:r>
              <a:rPr lang="hu-HU" dirty="0">
                <a:solidFill>
                  <a:srgbClr val="000000"/>
                </a:solidFill>
                <a:effectLst/>
                <a:latin typeface="Helvetica" pitchFamily="2" charset="0"/>
              </a:rPr>
              <a:t>lehet ezt jobban, szebben csinálni.</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Folyamatos integráció (angolul: </a:t>
            </a:r>
            <a:r>
              <a:rPr lang="hu-HU" dirty="0" err="1">
                <a:solidFill>
                  <a:srgbClr val="000000"/>
                </a:solidFill>
                <a:effectLst/>
                <a:latin typeface="Helvetica" pitchFamily="2" charset="0"/>
              </a:rPr>
              <a:t>continuous</a:t>
            </a:r>
            <a:r>
              <a:rPr lang="hu-HU" dirty="0">
                <a:solidFill>
                  <a:srgbClr val="000000"/>
                </a:solidFill>
                <a:effectLst/>
                <a:latin typeface="Helvetica" pitchFamily="2" charset="0"/>
              </a:rPr>
              <a:t> </a:t>
            </a:r>
            <a:r>
              <a:rPr lang="hu-HU" dirty="0" err="1">
                <a:solidFill>
                  <a:srgbClr val="000000"/>
                </a:solidFill>
                <a:effectLst/>
                <a:latin typeface="Helvetica" pitchFamily="2" charset="0"/>
              </a:rPr>
              <a:t>integration</a:t>
            </a:r>
            <a:r>
              <a:rPr lang="hu-HU" dirty="0">
                <a:solidFill>
                  <a:srgbClr val="000000"/>
                </a:solidFill>
                <a:effectLst/>
                <a:latin typeface="Helvetica" pitchFamily="2" charset="0"/>
              </a:rPr>
              <a:t>): A nap (vagy a hét) végén, a</a:t>
            </a:r>
          </a:p>
          <a:p>
            <a:r>
              <a:rPr lang="hu-HU" dirty="0">
                <a:solidFill>
                  <a:srgbClr val="000000"/>
                </a:solidFill>
                <a:effectLst/>
                <a:latin typeface="Helvetica" pitchFamily="2" charset="0"/>
              </a:rPr>
              <a:t>verziókövető rendszerbe bekerült kódokat integrációs teszt alá vetjük, hogy kiderüljön, hogy</a:t>
            </a:r>
          </a:p>
          <a:p>
            <a:r>
              <a:rPr lang="hu-HU" dirty="0">
                <a:solidFill>
                  <a:srgbClr val="000000"/>
                </a:solidFill>
                <a:effectLst/>
                <a:latin typeface="Helvetica" pitchFamily="2" charset="0"/>
              </a:rPr>
              <a:t>azok képesek-e együttműködni. Így nagyon korán kiszűrhető a programozók közti félreértés.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Kódszépítés (angolul: </a:t>
            </a:r>
            <a:r>
              <a:rPr lang="hu-HU" dirty="0" err="1">
                <a:solidFill>
                  <a:srgbClr val="000000"/>
                </a:solidFill>
                <a:effectLst/>
                <a:latin typeface="Helvetica" pitchFamily="2" charset="0"/>
              </a:rPr>
              <a:t>refactoring</a:t>
            </a:r>
            <a:r>
              <a:rPr lang="hu-HU" dirty="0">
                <a:solidFill>
                  <a:srgbClr val="000000"/>
                </a:solidFill>
                <a:effectLst/>
                <a:latin typeface="Helvetica" pitchFamily="2" charset="0"/>
              </a:rPr>
              <a:t>): A már letesztelt, működő kódban lehet szépíteni, az esetleg</a:t>
            </a:r>
          </a:p>
          <a:p>
            <a:r>
              <a:rPr lang="hu-HU" dirty="0">
                <a:solidFill>
                  <a:srgbClr val="000000"/>
                </a:solidFill>
                <a:effectLst/>
                <a:latin typeface="Helvetica" pitchFamily="2" charset="0"/>
              </a:rPr>
              <a:t>lassú, rugalmatlan, vagy egyszerűen csak csúnya részeket. A kódszépítés előfeltétele, hogy</a:t>
            </a:r>
          </a:p>
          <a:p>
            <a:r>
              <a:rPr lang="hu-HU" dirty="0">
                <a:solidFill>
                  <a:srgbClr val="000000"/>
                </a:solidFill>
                <a:effectLst/>
                <a:latin typeface="Helvetica" pitchFamily="2" charset="0"/>
              </a:rPr>
              <a:t>legyen sokegységteszt. A szépítés során nem szabad megváltoztatni a kód funkcionalitását, de</a:t>
            </a:r>
          </a:p>
          <a:p>
            <a:r>
              <a:rPr lang="hu-HU" dirty="0">
                <a:solidFill>
                  <a:srgbClr val="000000"/>
                </a:solidFill>
                <a:effectLst/>
                <a:latin typeface="Helvetica" pitchFamily="2" charset="0"/>
              </a:rPr>
              <a:t>a szerkezet, pl. egy metódus törzse, szabadon változtatható. A szépítés után minden</a:t>
            </a:r>
          </a:p>
          <a:p>
            <a:r>
              <a:rPr lang="hu-HU" dirty="0">
                <a:solidFill>
                  <a:srgbClr val="000000"/>
                </a:solidFill>
                <a:effectLst/>
                <a:latin typeface="Helvetica" pitchFamily="2" charset="0"/>
              </a:rPr>
              <a:t>egységtesztet le kell futtatni, nem csak a megváltozott kódhoz tartozókat, hogy lássuk, a</a:t>
            </a:r>
          </a:p>
          <a:p>
            <a:r>
              <a:rPr lang="hu-HU" dirty="0">
                <a:solidFill>
                  <a:srgbClr val="000000"/>
                </a:solidFill>
                <a:effectLst/>
                <a:latin typeface="Helvetica" pitchFamily="2" charset="0"/>
              </a:rPr>
              <a:t>változások okoztak-e hibát.</a:t>
            </a:r>
          </a:p>
        </p:txBody>
      </p:sp>
      <p:sp>
        <p:nvSpPr>
          <p:cNvPr id="4" name="Slide Number Placeholder 3"/>
          <p:cNvSpPr>
            <a:spLocks noGrp="1"/>
          </p:cNvSpPr>
          <p:nvPr>
            <p:ph type="sldNum" sz="quarter" idx="5"/>
          </p:nvPr>
        </p:nvSpPr>
        <p:spPr/>
        <p:txBody>
          <a:bodyPr/>
          <a:lstStyle/>
          <a:p>
            <a:fld id="{0C0F803C-AAC1-E74E-BEF1-1BEB3F75382B}" type="slidenum">
              <a:rPr lang="en-GB" smtClean="0"/>
              <a:t>35</a:t>
            </a:fld>
            <a:endParaRPr lang="en-GB"/>
          </a:p>
        </p:txBody>
      </p:sp>
    </p:spTree>
    <p:extLst>
      <p:ext uri="{BB962C8B-B14F-4D97-AF65-F5344CB8AC3E}">
        <p14:creationId xmlns:p14="http://schemas.microsoft.com/office/powerpoint/2010/main" val="571358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36</a:t>
            </a:fld>
            <a:endParaRPr lang="en-GB"/>
          </a:p>
        </p:txBody>
      </p:sp>
    </p:spTree>
    <p:extLst>
      <p:ext uri="{BB962C8B-B14F-4D97-AF65-F5344CB8AC3E}">
        <p14:creationId xmlns:p14="http://schemas.microsoft.com/office/powerpoint/2010/main" val="3531168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37</a:t>
            </a:fld>
            <a:endParaRPr lang="en-GB"/>
          </a:p>
        </p:txBody>
      </p:sp>
    </p:spTree>
    <p:extLst>
      <p:ext uri="{BB962C8B-B14F-4D97-AF65-F5344CB8AC3E}">
        <p14:creationId xmlns:p14="http://schemas.microsoft.com/office/powerpoint/2010/main" val="2974075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38</a:t>
            </a:fld>
            <a:endParaRPr lang="en-GB"/>
          </a:p>
        </p:txBody>
      </p:sp>
    </p:spTree>
    <p:extLst>
      <p:ext uri="{BB962C8B-B14F-4D97-AF65-F5344CB8AC3E}">
        <p14:creationId xmlns:p14="http://schemas.microsoft.com/office/powerpoint/2010/main" val="1049152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Elvileg egy hasznos szoftvernek végtelen az életciklusa. </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Gyakorlatilag a szoftver és futási környezete elöregszik. Előbb-utóbb már nem lesz programozó, aki ismerné a programozási nyelvet, amin íródott (ilyen probléma van manapság a COBOL programokkal), a futtató operációs rendszerhez nincsenek frissítések, a meghibásodott hardverelemeket nem lehet pótolni. Az ilyen IT rendszereket hívjuk kiöregedett, hagyaték rendszernek (angolul: </a:t>
            </a:r>
            <a:r>
              <a:rPr lang="hu-HU" dirty="0" err="1">
                <a:solidFill>
                  <a:srgbClr val="000000"/>
                </a:solidFill>
                <a:effectLst/>
                <a:latin typeface="Helvetica" pitchFamily="2" charset="0"/>
              </a:rPr>
              <a:t>legacy</a:t>
            </a:r>
            <a:r>
              <a:rPr lang="hu-HU" dirty="0">
                <a:solidFill>
                  <a:srgbClr val="000000"/>
                </a:solidFill>
                <a:effectLst/>
                <a:latin typeface="Helvetica" pitchFamily="2" charset="0"/>
              </a:rPr>
              <a:t> </a:t>
            </a:r>
            <a:r>
              <a:rPr lang="hu-HU" dirty="0" err="1">
                <a:solidFill>
                  <a:srgbClr val="000000"/>
                </a:solidFill>
                <a:effectLst/>
                <a:latin typeface="Helvetica" pitchFamily="2" charset="0"/>
              </a:rPr>
              <a:t>system</a:t>
            </a:r>
            <a:r>
              <a:rPr lang="hu-HU" dirty="0">
                <a:solidFill>
                  <a:srgbClr val="000000"/>
                </a:solidFill>
                <a:effectLst/>
                <a:latin typeface="Helvetica" pitchFamily="2" charset="0"/>
              </a:rPr>
              <a:t>). </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Valahol itt van vége a szoftverfejlesztés életciklusának.</a:t>
            </a:r>
          </a:p>
        </p:txBody>
      </p:sp>
      <p:sp>
        <p:nvSpPr>
          <p:cNvPr id="4" name="Slide Number Placeholder 3"/>
          <p:cNvSpPr>
            <a:spLocks noGrp="1"/>
          </p:cNvSpPr>
          <p:nvPr>
            <p:ph type="sldNum" sz="quarter" idx="5"/>
          </p:nvPr>
        </p:nvSpPr>
        <p:spPr/>
        <p:txBody>
          <a:bodyPr/>
          <a:lstStyle/>
          <a:p>
            <a:fld id="{0C0F803C-AAC1-E74E-BEF1-1BEB3F75382B}" type="slidenum">
              <a:rPr lang="en-GB" smtClean="0"/>
              <a:t>3</a:t>
            </a:fld>
            <a:endParaRPr lang="en-GB"/>
          </a:p>
        </p:txBody>
      </p:sp>
    </p:spTree>
    <p:extLst>
      <p:ext uri="{BB962C8B-B14F-4D97-AF65-F5344CB8AC3E}">
        <p14:creationId xmlns:p14="http://schemas.microsoft.com/office/powerpoint/2010/main" val="1399758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A kettő szorzata adja a kockázat súlyosságát. Ezért egy valószínűtlen, de nagy kárt okozó kockázat is</a:t>
            </a:r>
          </a:p>
          <a:p>
            <a:r>
              <a:rPr lang="hu-HU" dirty="0">
                <a:solidFill>
                  <a:srgbClr val="000000"/>
                </a:solidFill>
                <a:effectLst/>
                <a:latin typeface="Helvetica" pitchFamily="2" charset="0"/>
              </a:rPr>
              <a:t>lehet nagyon súlyos. A kockázatmenedzsment feladata ésszerű költséghatárok között a kockázatok61</a:t>
            </a:r>
          </a:p>
          <a:p>
            <a:r>
              <a:rPr lang="hu-HU" dirty="0">
                <a:solidFill>
                  <a:srgbClr val="000000"/>
                </a:solidFill>
                <a:effectLst/>
                <a:latin typeface="Helvetica" pitchFamily="2" charset="0"/>
              </a:rPr>
              <a:t>valószínűségének és az általuk okozott kár csökkentése. Ezért használunk pl. vírusirtó programokat,</a:t>
            </a:r>
          </a:p>
          <a:p>
            <a:r>
              <a:rPr lang="hu-HU" dirty="0">
                <a:solidFill>
                  <a:srgbClr val="000000"/>
                </a:solidFill>
                <a:effectLst/>
                <a:latin typeface="Helvetica" pitchFamily="2" charset="0"/>
              </a:rPr>
              <a:t>amik kis költséggel nagymértékben csökkentik egy esetleges adatvesztés valószínűségét.</a:t>
            </a:r>
          </a:p>
          <a:p>
            <a:r>
              <a:rPr lang="hu-HU" dirty="0">
                <a:solidFill>
                  <a:srgbClr val="000000"/>
                </a:solidFill>
                <a:effectLst/>
                <a:latin typeface="Helvetica" pitchFamily="2" charset="0"/>
              </a:rPr>
              <a:t>Az informatikai rendszerek széleskörű alkalmazása miatt igen nehéz azok kockázatmenedzsmentjével</a:t>
            </a:r>
          </a:p>
          <a:p>
            <a:r>
              <a:rPr lang="hu-HU" dirty="0">
                <a:solidFill>
                  <a:srgbClr val="000000"/>
                </a:solidFill>
                <a:effectLst/>
                <a:latin typeface="Helvetica" pitchFamily="2" charset="0"/>
              </a:rPr>
              <a:t>foglalkozni, hiszen minden eset más és más.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Egy állami intézmény szolgáltatásorientált informatikai rendszerénél figyelembe kell venni az</a:t>
            </a:r>
          </a:p>
          <a:p>
            <a:r>
              <a:rPr lang="hu-HU" dirty="0">
                <a:solidFill>
                  <a:srgbClr val="000000"/>
                </a:solidFill>
                <a:effectLst/>
                <a:latin typeface="Helvetica" pitchFamily="2" charset="0"/>
              </a:rPr>
              <a:t>adott intézmény működésével kapcsolatos jogszabályokat. Tegyük fel, elő van írva az</a:t>
            </a:r>
          </a:p>
          <a:p>
            <a:r>
              <a:rPr lang="hu-HU" dirty="0">
                <a:solidFill>
                  <a:srgbClr val="000000"/>
                </a:solidFill>
                <a:effectLst/>
                <a:latin typeface="Helvetica" pitchFamily="2" charset="0"/>
              </a:rPr>
              <a:t>ügyintézés maximális ideje, vagyis a legfontosabb a rendszer rendelkezésre állása.</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Egy banki rendszer esetén nagyon fontos a tranzakciók biztonsága, ami azt jelenti, hogy a</a:t>
            </a:r>
          </a:p>
          <a:p>
            <a:r>
              <a:rPr lang="hu-HU" dirty="0">
                <a:solidFill>
                  <a:srgbClr val="000000"/>
                </a:solidFill>
                <a:effectLst/>
                <a:latin typeface="Helvetica" pitchFamily="2" charset="0"/>
              </a:rPr>
              <a:t>tranzakciókat lehallgatni, módosítani harmadik fél csak nagyon nagy költségek árán legyen</a:t>
            </a:r>
          </a:p>
          <a:p>
            <a:r>
              <a:rPr lang="hu-HU" dirty="0">
                <a:solidFill>
                  <a:srgbClr val="000000"/>
                </a:solidFill>
                <a:effectLst/>
                <a:latin typeface="Helvetica" pitchFamily="2" charset="0"/>
              </a:rPr>
              <a:t>képes.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Vagy vegyünk egy kutatóintézetet, ahol a kutatók napközben elvárják, hogy késlekedés nélkül</a:t>
            </a:r>
          </a:p>
          <a:p>
            <a:r>
              <a:rPr lang="hu-HU" dirty="0">
                <a:solidFill>
                  <a:srgbClr val="000000"/>
                </a:solidFill>
                <a:effectLst/>
                <a:latin typeface="Helvetica" pitchFamily="2" charset="0"/>
              </a:rPr>
              <a:t>hozzáférhessenek az adataikhoz, de nem érdekli őket, ha azok esetleg éjjel elérhetetlenek a</a:t>
            </a:r>
          </a:p>
          <a:p>
            <a:r>
              <a:rPr lang="hu-HU" dirty="0">
                <a:solidFill>
                  <a:srgbClr val="000000"/>
                </a:solidFill>
                <a:effectLst/>
                <a:latin typeface="Helvetica" pitchFamily="2" charset="0"/>
              </a:rPr>
              <a:t>rendszer meghibásodása miatt, ha másnap reggelre az adatokat visszaállítják, akkor</a:t>
            </a:r>
          </a:p>
          <a:p>
            <a:r>
              <a:rPr lang="hu-HU" dirty="0">
                <a:solidFill>
                  <a:srgbClr val="000000"/>
                </a:solidFill>
                <a:effectLst/>
                <a:latin typeface="Helvetica" pitchFamily="2" charset="0"/>
              </a:rPr>
              <a:t>tulajdonképpen észre sem veszik a hibát, a bekövetkezett kár nem okoz költséget.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És ne feledkezzünk el arról a szőnyegkereskedésről sem, ahol levelezésre használják az</a:t>
            </a:r>
          </a:p>
          <a:p>
            <a:r>
              <a:rPr lang="hu-HU" dirty="0">
                <a:solidFill>
                  <a:srgbClr val="000000"/>
                </a:solidFill>
                <a:effectLst/>
                <a:latin typeface="Helvetica" pitchFamily="2" charset="0"/>
              </a:rPr>
              <a:t>informatikai rendszert, és a cég szempontjából a legfontosabb szempont, hogy az</a:t>
            </a:r>
          </a:p>
          <a:p>
            <a:r>
              <a:rPr lang="hu-HU" dirty="0">
                <a:solidFill>
                  <a:srgbClr val="000000"/>
                </a:solidFill>
                <a:effectLst/>
                <a:latin typeface="Helvetica" pitchFamily="2" charset="0"/>
              </a:rPr>
              <a:t>internetkapcsolat viszonylag stabil és a lehető legolcsóbb legyen.</a:t>
            </a:r>
          </a:p>
          <a:p>
            <a:r>
              <a:rPr lang="hu-HU" dirty="0">
                <a:solidFill>
                  <a:srgbClr val="000000"/>
                </a:solidFill>
                <a:effectLst/>
                <a:latin typeface="Helvetica" pitchFamily="2" charset="0"/>
              </a:rPr>
              <a:t>A gyakorlati kockázatmenedzsment célja az, hogy a kitűzött elveknek megfelelően mutasson</a:t>
            </a:r>
          </a:p>
          <a:p>
            <a:r>
              <a:rPr lang="hu-HU" dirty="0">
                <a:solidFill>
                  <a:srgbClr val="000000"/>
                </a:solidFill>
                <a:effectLst/>
                <a:latin typeface="Helvetica" pitchFamily="2" charset="0"/>
              </a:rPr>
              <a:t>lehetséges védelmi intézkedéseket a felmerülő veszélyekkel szemben, és azok közül kiválassza a lehető</a:t>
            </a:r>
          </a:p>
          <a:p>
            <a:r>
              <a:rPr lang="hu-HU" dirty="0">
                <a:solidFill>
                  <a:srgbClr val="000000"/>
                </a:solidFill>
                <a:effectLst/>
                <a:latin typeface="Helvetica" pitchFamily="2" charset="0"/>
              </a:rPr>
              <a:t>leghatékonyabb (mind költség, mind hatás szempontjából) intézkedéscsoportot.</a:t>
            </a:r>
          </a:p>
          <a:p>
            <a:r>
              <a:rPr lang="hu-HU" dirty="0">
                <a:solidFill>
                  <a:srgbClr val="000000"/>
                </a:solidFill>
                <a:effectLst/>
                <a:latin typeface="Helvetica" pitchFamily="2" charset="0"/>
              </a:rPr>
              <a:t>Az informatikai rendszerek kockázatkezelésére nem létezik konkrét metodika, azonban léteznek</a:t>
            </a:r>
          </a:p>
          <a:p>
            <a:r>
              <a:rPr lang="hu-HU" dirty="0">
                <a:solidFill>
                  <a:srgbClr val="000000"/>
                </a:solidFill>
                <a:effectLst/>
                <a:latin typeface="Helvetica" pitchFamily="2" charset="0"/>
              </a:rPr>
              <a:t>ajánlások, melyek segítik a menedzsert a munkájában. Magyarországon létezik egy ilyen ajánlás, az</a:t>
            </a:r>
          </a:p>
          <a:p>
            <a:r>
              <a:rPr lang="hu-HU" dirty="0">
                <a:solidFill>
                  <a:srgbClr val="000000"/>
                </a:solidFill>
                <a:effectLst/>
                <a:latin typeface="Helvetica" pitchFamily="2" charset="0"/>
              </a:rPr>
              <a:t>Informatikai Tárcaközi Bizottság 8. sz. ajánlása, ami általánosságban nagyon fontos veszélyekre és azok</a:t>
            </a:r>
          </a:p>
          <a:p>
            <a:r>
              <a:rPr lang="hu-HU">
                <a:solidFill>
                  <a:srgbClr val="000000"/>
                </a:solidFill>
                <a:effectLst/>
                <a:latin typeface="Helvetica" pitchFamily="2" charset="0"/>
              </a:rPr>
              <a:t>elhárításának módjaira hívja fel a vezetők figyelmét, de sajnos nem ad konkrét menedzsmenttervet.</a:t>
            </a:r>
          </a:p>
          <a:p>
            <a:endParaRPr lang="hu-HU"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39</a:t>
            </a:fld>
            <a:endParaRPr lang="en-GB"/>
          </a:p>
        </p:txBody>
      </p:sp>
    </p:spTree>
    <p:extLst>
      <p:ext uri="{BB962C8B-B14F-4D97-AF65-F5344CB8AC3E}">
        <p14:creationId xmlns:p14="http://schemas.microsoft.com/office/powerpoint/2010/main" val="12433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40</a:t>
            </a:fld>
            <a:endParaRPr lang="en-GB"/>
          </a:p>
        </p:txBody>
      </p:sp>
    </p:spTree>
    <p:extLst>
      <p:ext uri="{BB962C8B-B14F-4D97-AF65-F5344CB8AC3E}">
        <p14:creationId xmlns:p14="http://schemas.microsoft.com/office/powerpoint/2010/main" val="126337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4</a:t>
            </a:fld>
            <a:endParaRPr lang="en-GB"/>
          </a:p>
        </p:txBody>
      </p:sp>
    </p:spTree>
    <p:extLst>
      <p:ext uri="{BB962C8B-B14F-4D97-AF65-F5344CB8AC3E}">
        <p14:creationId xmlns:p14="http://schemas.microsoft.com/office/powerpoint/2010/main" val="241578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Az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dobozos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között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beszélhetünk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néhány</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átmenetről</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újból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felhasznált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osztályokat</a:t>
            </a:r>
            <a:r>
              <a:rPr lang="en-GB" dirty="0">
                <a:solidFill>
                  <a:srgbClr val="000000"/>
                </a:solidFill>
                <a:effectLst/>
                <a:latin typeface="Helvetica" pitchFamily="2" charset="0"/>
              </a:rPr>
              <a:t> is </a:t>
            </a:r>
            <a:r>
              <a:rPr lang="en-GB" dirty="0" err="1">
                <a:solidFill>
                  <a:srgbClr val="000000"/>
                </a:solidFill>
                <a:effectLst/>
                <a:latin typeface="Helvetica" pitchFamily="2" charset="0"/>
              </a:rPr>
              <a:t>tartalmazó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kész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off-the-shelf) </a:t>
            </a:r>
            <a:r>
              <a:rPr lang="en-GB" dirty="0" err="1">
                <a:solidFill>
                  <a:srgbClr val="000000"/>
                </a:solidFill>
                <a:effectLst/>
                <a:latin typeface="Helvetica" pitchFamily="2" charset="0"/>
              </a:rPr>
              <a:t>komponenseket</a:t>
            </a:r>
            <a:r>
              <a:rPr lang="en-GB" dirty="0">
                <a:solidFill>
                  <a:srgbClr val="000000"/>
                </a:solidFill>
                <a:effectLst/>
                <a:latin typeface="Helvetica" pitchFamily="2" charset="0"/>
              </a:rPr>
              <a:t> is </a:t>
            </a:r>
            <a:r>
              <a:rPr lang="en-GB" dirty="0" err="1">
                <a:solidFill>
                  <a:srgbClr val="000000"/>
                </a:solidFill>
                <a:effectLst/>
                <a:latin typeface="Helvetica" pitchFamily="2" charset="0"/>
              </a:rPr>
              <a:t>tartalmazó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keretrendszer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keretrendszerrel</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fejlesztett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testre</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szabható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dobozos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b="1" dirty="0">
                <a:solidFill>
                  <a:srgbClr val="000000"/>
                </a:solidFill>
                <a:effectLst/>
                <a:latin typeface="Helvetica" pitchFamily="2" charset="0"/>
              </a:rPr>
              <a:t>Az </a:t>
            </a:r>
            <a:r>
              <a:rPr lang="en-GB" b="1" dirty="0" err="1">
                <a:solidFill>
                  <a:srgbClr val="000000"/>
                </a:solidFill>
                <a:effectLst/>
                <a:latin typeface="Helvetica" pitchFamily="2" charset="0"/>
              </a:rPr>
              <a:t>egyedi</a:t>
            </a:r>
            <a:r>
              <a:rPr lang="en-GB" b="1" dirty="0">
                <a:solidFill>
                  <a:srgbClr val="000000"/>
                </a:solidFill>
                <a:effectLst/>
                <a:latin typeface="Helvetica" pitchFamily="2" charset="0"/>
              </a:rPr>
              <a:t> </a:t>
            </a:r>
            <a:r>
              <a:rPr lang="en-GB" b="1" dirty="0" err="1">
                <a:solidFill>
                  <a:srgbClr val="000000"/>
                </a:solidFill>
                <a:effectLst/>
                <a:latin typeface="Helvetica" pitchFamily="2" charset="0"/>
              </a:rPr>
              <a:t>szoftverek</a:t>
            </a:r>
            <a:r>
              <a:rPr lang="en-GB" b="1" dirty="0">
                <a:solidFill>
                  <a:srgbClr val="000000"/>
                </a:solidFill>
                <a:effectLst/>
                <a:latin typeface="Helvetica" pitchFamily="2" charset="0"/>
              </a:rPr>
              <a:t> </a:t>
            </a:r>
            <a:r>
              <a:rPr lang="en-GB" b="1" dirty="0" err="1">
                <a:solidFill>
                  <a:srgbClr val="000000"/>
                </a:solidFill>
                <a:effectLst/>
                <a:latin typeface="Helvetica" pitchFamily="2" charset="0"/>
              </a:rPr>
              <a:t>egy</a:t>
            </a:r>
            <a:r>
              <a:rPr lang="en-GB" b="1" dirty="0">
                <a:solidFill>
                  <a:srgbClr val="000000"/>
                </a:solidFill>
                <a:effectLst/>
                <a:latin typeface="Helvetica" pitchFamily="2" charset="0"/>
              </a:rPr>
              <a:t> </a:t>
            </a:r>
            <a:r>
              <a:rPr lang="en-GB" b="1" dirty="0" err="1">
                <a:solidFill>
                  <a:srgbClr val="000000"/>
                </a:solidFill>
                <a:effectLst/>
                <a:latin typeface="Helvetica" pitchFamily="2" charset="0"/>
              </a:rPr>
              <a:t>különleges</a:t>
            </a:r>
            <a:r>
              <a:rPr lang="en-GB" b="1" dirty="0">
                <a:solidFill>
                  <a:srgbClr val="000000"/>
                </a:solidFill>
                <a:effectLst/>
                <a:latin typeface="Helvetica" pitchFamily="2" charset="0"/>
              </a:rPr>
              <a:t> </a:t>
            </a:r>
            <a:r>
              <a:rPr lang="en-GB" b="1" dirty="0" err="1">
                <a:solidFill>
                  <a:srgbClr val="000000"/>
                </a:solidFill>
                <a:effectLst/>
                <a:latin typeface="Helvetica" pitchFamily="2" charset="0"/>
              </a:rPr>
              <a:t>fajtája</a:t>
            </a:r>
            <a:r>
              <a:rPr lang="en-GB" b="1" dirty="0">
                <a:solidFill>
                  <a:srgbClr val="000000"/>
                </a:solidFill>
                <a:effectLst/>
                <a:latin typeface="Helvetica" pitchFamily="2" charset="0"/>
              </a:rPr>
              <a:t> a </a:t>
            </a:r>
            <a:r>
              <a:rPr lang="en-GB" b="1" dirty="0" err="1">
                <a:solidFill>
                  <a:srgbClr val="000000"/>
                </a:solidFill>
                <a:effectLst/>
                <a:latin typeface="Helvetica" pitchFamily="2" charset="0"/>
              </a:rPr>
              <a:t>keretrendszer</a:t>
            </a:r>
            <a:r>
              <a:rPr lang="en-GB" b="1" dirty="0">
                <a:solidFill>
                  <a:srgbClr val="000000"/>
                </a:solidFill>
                <a:effectLst/>
                <a:latin typeface="Helvetica" pitchFamily="2" charset="0"/>
              </a:rPr>
              <a:t>. </a:t>
            </a:r>
          </a:p>
          <a:p>
            <a:r>
              <a:rPr lang="en-GB" dirty="0" err="1">
                <a:solidFill>
                  <a:srgbClr val="000000"/>
                </a:solidFill>
                <a:effectLst/>
                <a:latin typeface="Helvetica" pitchFamily="2" charset="0"/>
              </a:rPr>
              <a:t>Keretrendszert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fejlesztünk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sokkal</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gyorsabban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tudjunk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fejleszteni</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Általában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ez</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lehetséges</a:t>
            </a:r>
            <a:r>
              <a:rPr lang="en-GB" dirty="0">
                <a:solidFill>
                  <a:srgbClr val="000000"/>
                </a:solidFill>
                <a:effectLst/>
                <a:latin typeface="Helvetica" pitchFamily="2" charset="0"/>
              </a:rPr>
              <a:t>, ha </a:t>
            </a:r>
            <a:r>
              <a:rPr lang="en-GB" dirty="0" err="1">
                <a:solidFill>
                  <a:srgbClr val="000000"/>
                </a:solidFill>
                <a:effectLst/>
                <a:latin typeface="Helvetica" pitchFamily="2" charset="0"/>
              </a:rPr>
              <a:t>jól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definiált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feladatkörre</a:t>
            </a:r>
            <a:r>
              <a:rPr lang="en-GB" dirty="0">
                <a:solidFill>
                  <a:srgbClr val="000000"/>
                </a:solidFill>
                <a:effectLst/>
                <a:latin typeface="Helvetica" pitchFamily="2" charset="0"/>
              </a:rPr>
              <a:t>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domain) </a:t>
            </a:r>
            <a:r>
              <a:rPr lang="en-GB" dirty="0" err="1">
                <a:solidFill>
                  <a:srgbClr val="000000"/>
                </a:solidFill>
                <a:effectLst/>
                <a:latin typeface="Helvetica" pitchFamily="2" charset="0"/>
              </a:rPr>
              <a:t>specializáljuk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keretrendszert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Keretrendszer</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minden</a:t>
            </a:r>
            <a:r>
              <a:rPr lang="en-GB" dirty="0">
                <a:solidFill>
                  <a:srgbClr val="000000"/>
                </a:solidFill>
                <a:effectLst/>
                <a:latin typeface="Helvetica" pitchFamily="2" charset="0"/>
              </a:rPr>
              <a:t> CMS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Content Management System) </a:t>
            </a:r>
            <a:r>
              <a:rPr lang="en-GB" dirty="0" err="1">
                <a:solidFill>
                  <a:srgbClr val="000000"/>
                </a:solidFill>
                <a:effectLst/>
                <a:latin typeface="Helvetica" pitchFamily="2" charset="0"/>
              </a:rPr>
              <a:t>rendszer</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5</a:t>
            </a:fld>
            <a:endParaRPr lang="en-GB"/>
          </a:p>
        </p:txBody>
      </p:sp>
    </p:spTree>
    <p:extLst>
      <p:ext uri="{BB962C8B-B14F-4D97-AF65-F5344CB8AC3E}">
        <p14:creationId xmlns:p14="http://schemas.microsoft.com/office/powerpoint/2010/main" val="1395717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6</a:t>
            </a:fld>
            <a:endParaRPr lang="en-GB"/>
          </a:p>
        </p:txBody>
      </p:sp>
    </p:spTree>
    <p:extLst>
      <p:ext uri="{BB962C8B-B14F-4D97-AF65-F5344CB8AC3E}">
        <p14:creationId xmlns:p14="http://schemas.microsoft.com/office/powerpoint/2010/main" val="3020317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Most </a:t>
            </a:r>
            <a:r>
              <a:rPr lang="en-GB" dirty="0" err="1">
                <a:solidFill>
                  <a:srgbClr val="000000"/>
                </a:solidFill>
                <a:effectLst/>
                <a:latin typeface="Helvetica" pitchFamily="2" charset="0"/>
              </a:rPr>
              <a:t>ezt</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tudást</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vizsgán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használjuk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aztán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eltesszük</a:t>
            </a:r>
            <a:r>
              <a:rPr lang="en-GB" dirty="0">
                <a:solidFill>
                  <a:srgbClr val="000000"/>
                </a:solidFill>
                <a:effectLst/>
                <a:latin typeface="Helvetica" pitchFamily="2" charset="0"/>
              </a:rPr>
              <a:t> </a:t>
            </a:r>
            <a:r>
              <a:rPr lang="en-GB" dirty="0" err="1">
                <a:solidFill>
                  <a:srgbClr val="000000"/>
                </a:solidFill>
                <a:effectLst/>
                <a:latin typeface="Helvetica" pitchFamily="2" charset="0"/>
              </a:rPr>
              <a:t>nagyon</a:t>
            </a:r>
            <a:r>
              <a:rPr lang="en-GB" dirty="0">
                <a:solidFill>
                  <a:srgbClr val="000000"/>
                </a:solidFill>
                <a:effectLst/>
                <a:latin typeface="Helvetica" pitchFamily="2" charset="0"/>
              </a:rPr>
              <a:t> </a:t>
            </a:r>
            <a:r>
              <a:rPr lang="en-GB" dirty="0" err="1">
                <a:solidFill>
                  <a:srgbClr val="000000"/>
                </a:solidFill>
                <a:effectLst/>
                <a:latin typeface="Helvetica" pitchFamily="2" charset="0"/>
              </a:rPr>
              <a:t>mélyre</a:t>
            </a:r>
            <a:r>
              <a:rPr lang="en-GB" dirty="0">
                <a:solidFill>
                  <a:srgbClr val="000000"/>
                </a:solidFill>
                <a:effectLst/>
                <a:latin typeface="Helvetica" pitchFamily="2" charset="0"/>
              </a:rPr>
              <a:t>…</a:t>
            </a:r>
          </a:p>
          <a:p>
            <a:r>
              <a:rPr lang="en-GB" dirty="0">
                <a:solidFill>
                  <a:srgbClr val="000000"/>
                </a:solidFill>
                <a:effectLst/>
                <a:latin typeface="Helvetica" pitchFamily="2" charset="0"/>
              </a:rPr>
              <a:t>5-10 </a:t>
            </a:r>
            <a:r>
              <a:rPr lang="en-GB" dirty="0" err="1">
                <a:solidFill>
                  <a:srgbClr val="000000"/>
                </a:solidFill>
                <a:effectLst/>
                <a:latin typeface="Helvetica" pitchFamily="2" charset="0"/>
              </a:rPr>
              <a:t>évig</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talán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nem</a:t>
            </a:r>
            <a:r>
              <a:rPr lang="en-GB" dirty="0">
                <a:solidFill>
                  <a:srgbClr val="000000"/>
                </a:solidFill>
                <a:effectLst/>
                <a:latin typeface="Helvetica" pitchFamily="2" charset="0"/>
              </a:rPr>
              <a:t> is fog </a:t>
            </a:r>
            <a:r>
              <a:rPr lang="en-GB" dirty="0" err="1">
                <a:solidFill>
                  <a:srgbClr val="000000"/>
                </a:solidFill>
                <a:effectLst/>
                <a:latin typeface="Helvetica" pitchFamily="2" charset="0"/>
              </a:rPr>
              <a:t>kelleni</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aztán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egyszercsak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maguk</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lesznek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szerencsések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akiknek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ilyen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hasonló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dokumentumot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kell</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állítaniuk</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Ekkor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jön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stressz</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kimennek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cigire</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utána</a:t>
            </a:r>
            <a:r>
              <a:rPr lang="en-GB" dirty="0">
                <a:solidFill>
                  <a:srgbClr val="000000"/>
                </a:solidFill>
                <a:effectLst/>
                <a:latin typeface="Helvetica" pitchFamily="2" charset="0"/>
              </a:rPr>
              <a:t> </a:t>
            </a:r>
            <a:r>
              <a:rPr lang="en-GB" dirty="0" err="1">
                <a:solidFill>
                  <a:srgbClr val="000000"/>
                </a:solidFill>
                <a:effectLst/>
                <a:latin typeface="Helvetica" pitchFamily="2" charset="0"/>
              </a:rPr>
              <a:t>újult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erővel</a:t>
            </a:r>
            <a:r>
              <a:rPr lang="en-GB" dirty="0">
                <a:solidFill>
                  <a:srgbClr val="000000"/>
                </a:solidFill>
                <a:effectLst/>
                <a:latin typeface="Helvetica" pitchFamily="2" charset="0"/>
              </a:rPr>
              <a:t> </a:t>
            </a:r>
            <a:r>
              <a:rPr lang="en-GB" dirty="0" err="1">
                <a:solidFill>
                  <a:srgbClr val="000000"/>
                </a:solidFill>
                <a:effectLst/>
                <a:latin typeface="Helvetica" pitchFamily="2" charset="0"/>
              </a:rPr>
              <a:t>nekilátnak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írásnak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egyszercsak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beütnek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emlékek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sőt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akár</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elő</a:t>
            </a:r>
            <a:r>
              <a:rPr lang="en-GB" dirty="0">
                <a:solidFill>
                  <a:srgbClr val="000000"/>
                </a:solidFill>
                <a:effectLst/>
                <a:latin typeface="Helvetica" pitchFamily="2" charset="0"/>
              </a:rPr>
              <a:t> is </a:t>
            </a:r>
            <a:r>
              <a:rPr lang="en-GB" dirty="0" err="1">
                <a:solidFill>
                  <a:srgbClr val="000000"/>
                </a:solidFill>
                <a:effectLst/>
                <a:latin typeface="Helvetica" pitchFamily="2" charset="0"/>
              </a:rPr>
              <a:t>szedik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itt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tanultakról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jegyzeteiket</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Aztán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kapják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magukat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önök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akik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cégben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ennek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mesterei</a:t>
            </a:r>
            <a:r>
              <a:rPr lang="en-GB" dirty="0">
                <a:solidFill>
                  <a:srgbClr val="000000"/>
                </a:solidFill>
                <a:effectLst/>
                <a:latin typeface="Helvetica" pitchFamily="2" charset="0"/>
              </a:rPr>
              <a:t>.</a:t>
            </a:r>
          </a:p>
        </p:txBody>
      </p:sp>
      <p:sp>
        <p:nvSpPr>
          <p:cNvPr id="4" name="Slide Number Placeholder 3"/>
          <p:cNvSpPr>
            <a:spLocks noGrp="1"/>
          </p:cNvSpPr>
          <p:nvPr>
            <p:ph type="sldNum" sz="quarter" idx="5"/>
          </p:nvPr>
        </p:nvSpPr>
        <p:spPr/>
        <p:txBody>
          <a:bodyPr/>
          <a:lstStyle/>
          <a:p>
            <a:fld id="{0C0F803C-AAC1-E74E-BEF1-1BEB3F75382B}" type="slidenum">
              <a:rPr lang="en-GB" smtClean="0"/>
              <a:t>7</a:t>
            </a:fld>
            <a:endParaRPr lang="en-GB"/>
          </a:p>
        </p:txBody>
      </p:sp>
    </p:spTree>
    <p:extLst>
      <p:ext uri="{BB962C8B-B14F-4D97-AF65-F5344CB8AC3E}">
        <p14:creationId xmlns:p14="http://schemas.microsoft.com/office/powerpoint/2010/main" val="1492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8</a:t>
            </a:fld>
            <a:endParaRPr lang="en-GB"/>
          </a:p>
        </p:txBody>
      </p:sp>
    </p:spTree>
    <p:extLst>
      <p:ext uri="{BB962C8B-B14F-4D97-AF65-F5344CB8AC3E}">
        <p14:creationId xmlns:p14="http://schemas.microsoft.com/office/powerpoint/2010/main" val="2572717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C7E69-0AE0-836C-96A6-97FCC0B852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39E43642-F1F4-4B10-7922-68C04E790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E73D085-182B-C26D-288F-D4AAB2391C63}"/>
              </a:ext>
            </a:extLst>
          </p:cNvPr>
          <p:cNvSpPr>
            <a:spLocks noGrp="1"/>
          </p:cNvSpPr>
          <p:nvPr>
            <p:ph type="dt" sz="half" idx="10"/>
          </p:nvPr>
        </p:nvSpPr>
        <p:spPr/>
        <p:txBody>
          <a:bodyPr/>
          <a:lstStyle/>
          <a:p>
            <a:fld id="{DA5C926F-7512-0149-A148-5F83CA1C5E2B}" type="datetime1">
              <a:rPr lang="hu-HU" smtClean="0"/>
              <a:t>2024. 03. 23.</a:t>
            </a:fld>
            <a:endParaRPr lang="en-GB"/>
          </a:p>
        </p:txBody>
      </p:sp>
      <p:sp>
        <p:nvSpPr>
          <p:cNvPr id="5" name="Footer Placeholder 4">
            <a:extLst>
              <a:ext uri="{FF2B5EF4-FFF2-40B4-BE49-F238E27FC236}">
                <a16:creationId xmlns:a16="http://schemas.microsoft.com/office/drawing/2014/main" id="{6CE6E766-8773-28DE-D1FA-785CE4549F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B5BF9D-7CF8-F34D-4FB9-5DDF0EBD2B5A}"/>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425302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906E-8426-BA91-35C6-C310E98F051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0CCB0B7-C8C4-ADBD-3621-759F70643C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002EA7-E191-2632-69DE-0925292BD514}"/>
              </a:ext>
            </a:extLst>
          </p:cNvPr>
          <p:cNvSpPr>
            <a:spLocks noGrp="1"/>
          </p:cNvSpPr>
          <p:nvPr>
            <p:ph type="dt" sz="half" idx="10"/>
          </p:nvPr>
        </p:nvSpPr>
        <p:spPr/>
        <p:txBody>
          <a:bodyPr/>
          <a:lstStyle/>
          <a:p>
            <a:fld id="{5D866191-7981-254E-A868-3DD01DDBBCD9}" type="datetime1">
              <a:rPr lang="hu-HU" smtClean="0"/>
              <a:t>2024. 03. 23.</a:t>
            </a:fld>
            <a:endParaRPr lang="en-GB"/>
          </a:p>
        </p:txBody>
      </p:sp>
      <p:sp>
        <p:nvSpPr>
          <p:cNvPr id="5" name="Footer Placeholder 4">
            <a:extLst>
              <a:ext uri="{FF2B5EF4-FFF2-40B4-BE49-F238E27FC236}">
                <a16:creationId xmlns:a16="http://schemas.microsoft.com/office/drawing/2014/main" id="{1E0ED4D5-E946-2FB7-85D1-19FA34FB5F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12AC9C-39BA-55E8-B00C-DC495FAC11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81777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0020E-C225-B360-75FC-9B3169259C0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761C30-2442-99DD-16AB-569391A81A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730807-F2B1-54C8-5D29-43DF6BBB94E0}"/>
              </a:ext>
            </a:extLst>
          </p:cNvPr>
          <p:cNvSpPr>
            <a:spLocks noGrp="1"/>
          </p:cNvSpPr>
          <p:nvPr>
            <p:ph type="dt" sz="half" idx="10"/>
          </p:nvPr>
        </p:nvSpPr>
        <p:spPr/>
        <p:txBody>
          <a:bodyPr/>
          <a:lstStyle/>
          <a:p>
            <a:fld id="{A35574D7-4C22-0448-9F7B-25FE396633DF}" type="datetime1">
              <a:rPr lang="hu-HU" smtClean="0"/>
              <a:t>2024. 03. 23.</a:t>
            </a:fld>
            <a:endParaRPr lang="en-GB"/>
          </a:p>
        </p:txBody>
      </p:sp>
      <p:sp>
        <p:nvSpPr>
          <p:cNvPr id="5" name="Footer Placeholder 4">
            <a:extLst>
              <a:ext uri="{FF2B5EF4-FFF2-40B4-BE49-F238E27FC236}">
                <a16:creationId xmlns:a16="http://schemas.microsoft.com/office/drawing/2014/main" id="{C8A5A132-C78F-8507-712F-E8395BB0D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1EC1-BC42-ACF5-1A85-08B617EDCD2E}"/>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85359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4CEB-7B46-5A31-8C64-3586E30801E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4C4DC7F-CB7F-E89E-3329-553968B889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D9DD395-7ADB-51C8-82F5-B6579D1546CE}"/>
              </a:ext>
            </a:extLst>
          </p:cNvPr>
          <p:cNvSpPr>
            <a:spLocks noGrp="1"/>
          </p:cNvSpPr>
          <p:nvPr>
            <p:ph type="dt" sz="half" idx="10"/>
          </p:nvPr>
        </p:nvSpPr>
        <p:spPr/>
        <p:txBody>
          <a:bodyPr/>
          <a:lstStyle/>
          <a:p>
            <a:fld id="{49C7A671-6FD4-964A-9BFC-FD9FC8380D28}" type="datetime1">
              <a:rPr lang="hu-HU" smtClean="0"/>
              <a:t>2024. 03. 23.</a:t>
            </a:fld>
            <a:endParaRPr lang="en-GB"/>
          </a:p>
        </p:txBody>
      </p:sp>
      <p:sp>
        <p:nvSpPr>
          <p:cNvPr id="5" name="Footer Placeholder 4">
            <a:extLst>
              <a:ext uri="{FF2B5EF4-FFF2-40B4-BE49-F238E27FC236}">
                <a16:creationId xmlns:a16="http://schemas.microsoft.com/office/drawing/2014/main" id="{6384F6AC-8598-D290-0A85-11D93ED9F4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E0205C-FBDF-2CDB-3732-7AB009C97803}"/>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12662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D34B-2002-A402-7AC3-B823A69C50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8488164-5D7E-42FE-D4C8-C05269C253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5613AF-9BCB-ADEC-6A70-C31F539B8239}"/>
              </a:ext>
            </a:extLst>
          </p:cNvPr>
          <p:cNvSpPr>
            <a:spLocks noGrp="1"/>
          </p:cNvSpPr>
          <p:nvPr>
            <p:ph type="dt" sz="half" idx="10"/>
          </p:nvPr>
        </p:nvSpPr>
        <p:spPr/>
        <p:txBody>
          <a:bodyPr/>
          <a:lstStyle/>
          <a:p>
            <a:fld id="{BAA32ED4-0432-6E4F-8333-2698576B59F8}" type="datetime1">
              <a:rPr lang="hu-HU" smtClean="0"/>
              <a:t>2024. 03. 23.</a:t>
            </a:fld>
            <a:endParaRPr lang="en-GB"/>
          </a:p>
        </p:txBody>
      </p:sp>
      <p:sp>
        <p:nvSpPr>
          <p:cNvPr id="5" name="Footer Placeholder 4">
            <a:extLst>
              <a:ext uri="{FF2B5EF4-FFF2-40B4-BE49-F238E27FC236}">
                <a16:creationId xmlns:a16="http://schemas.microsoft.com/office/drawing/2014/main" id="{1E1D622B-8657-DB36-C5B4-2657E12C45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68131B-125D-B550-71EC-E222CE65A227}"/>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167140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1110-F059-62C4-695E-4150C1A3050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60FB74-3D08-12EA-A94B-5750C0DFEE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95F7724-4AEE-D123-BCB8-1EE0F2B802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CA860C2-D2A5-0806-EC22-548EBEE2D3B2}"/>
              </a:ext>
            </a:extLst>
          </p:cNvPr>
          <p:cNvSpPr>
            <a:spLocks noGrp="1"/>
          </p:cNvSpPr>
          <p:nvPr>
            <p:ph type="dt" sz="half" idx="10"/>
          </p:nvPr>
        </p:nvSpPr>
        <p:spPr/>
        <p:txBody>
          <a:bodyPr/>
          <a:lstStyle/>
          <a:p>
            <a:fld id="{D375486C-7501-D141-993D-DA65E83A7308}" type="datetime1">
              <a:rPr lang="hu-HU" smtClean="0"/>
              <a:t>2024. 03. 23.</a:t>
            </a:fld>
            <a:endParaRPr lang="en-GB"/>
          </a:p>
        </p:txBody>
      </p:sp>
      <p:sp>
        <p:nvSpPr>
          <p:cNvPr id="6" name="Footer Placeholder 5">
            <a:extLst>
              <a:ext uri="{FF2B5EF4-FFF2-40B4-BE49-F238E27FC236}">
                <a16:creationId xmlns:a16="http://schemas.microsoft.com/office/drawing/2014/main" id="{CE99E8BF-5381-F25D-6CA7-B652A1D56A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28F23D-CAE8-6AB9-E505-E83DA09D2D12}"/>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9476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C558-246C-F3AA-A679-D41252893A3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3FD7849-E1D5-692D-E277-E40C4338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043D3-1F82-4DD5-7266-47A7CD7E9C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C37220B-9958-7830-DE98-6F5469EB6C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C61B69-AC98-4048-A4E2-EBAD431DD2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1B17D83-8E19-76A0-29FE-249CBFCE08A4}"/>
              </a:ext>
            </a:extLst>
          </p:cNvPr>
          <p:cNvSpPr>
            <a:spLocks noGrp="1"/>
          </p:cNvSpPr>
          <p:nvPr>
            <p:ph type="dt" sz="half" idx="10"/>
          </p:nvPr>
        </p:nvSpPr>
        <p:spPr/>
        <p:txBody>
          <a:bodyPr/>
          <a:lstStyle/>
          <a:p>
            <a:fld id="{D4005C4B-74C7-0547-9C91-EDA0D6BD08C4}" type="datetime1">
              <a:rPr lang="hu-HU" smtClean="0"/>
              <a:t>2024. 03. 23.</a:t>
            </a:fld>
            <a:endParaRPr lang="en-GB"/>
          </a:p>
        </p:txBody>
      </p:sp>
      <p:sp>
        <p:nvSpPr>
          <p:cNvPr id="8" name="Footer Placeholder 7">
            <a:extLst>
              <a:ext uri="{FF2B5EF4-FFF2-40B4-BE49-F238E27FC236}">
                <a16:creationId xmlns:a16="http://schemas.microsoft.com/office/drawing/2014/main" id="{27D4F8E8-E608-1C83-3F17-AAD2D7D0BA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6100968-A535-AC19-6EB3-A8E96501910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79604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57A4-149C-B3FE-6D7A-F6FD5512063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C1450A7-0CED-4BF2-CFA2-C9F36ECCCE0B}"/>
              </a:ext>
            </a:extLst>
          </p:cNvPr>
          <p:cNvSpPr>
            <a:spLocks noGrp="1"/>
          </p:cNvSpPr>
          <p:nvPr>
            <p:ph type="dt" sz="half" idx="10"/>
          </p:nvPr>
        </p:nvSpPr>
        <p:spPr/>
        <p:txBody>
          <a:bodyPr/>
          <a:lstStyle/>
          <a:p>
            <a:fld id="{7FE2B68C-CFF7-6B42-B7C8-52110B9A288B}" type="datetime1">
              <a:rPr lang="hu-HU" smtClean="0"/>
              <a:t>2024. 03. 23.</a:t>
            </a:fld>
            <a:endParaRPr lang="en-GB"/>
          </a:p>
        </p:txBody>
      </p:sp>
      <p:sp>
        <p:nvSpPr>
          <p:cNvPr id="4" name="Footer Placeholder 3">
            <a:extLst>
              <a:ext uri="{FF2B5EF4-FFF2-40B4-BE49-F238E27FC236}">
                <a16:creationId xmlns:a16="http://schemas.microsoft.com/office/drawing/2014/main" id="{9439A619-E63A-3B64-7202-993183B1404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F464829-E905-25AB-5787-E1AF162A4328}"/>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748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FE1E9-BD91-F5BC-B3E0-3A2955734953}"/>
              </a:ext>
            </a:extLst>
          </p:cNvPr>
          <p:cNvSpPr>
            <a:spLocks noGrp="1"/>
          </p:cNvSpPr>
          <p:nvPr>
            <p:ph type="dt" sz="half" idx="10"/>
          </p:nvPr>
        </p:nvSpPr>
        <p:spPr/>
        <p:txBody>
          <a:bodyPr/>
          <a:lstStyle/>
          <a:p>
            <a:fld id="{8A286C48-62BE-1244-808B-C4C53742076B}" type="datetime1">
              <a:rPr lang="hu-HU" smtClean="0"/>
              <a:t>2024. 03. 23.</a:t>
            </a:fld>
            <a:endParaRPr lang="en-GB"/>
          </a:p>
        </p:txBody>
      </p:sp>
      <p:sp>
        <p:nvSpPr>
          <p:cNvPr id="3" name="Footer Placeholder 2">
            <a:extLst>
              <a:ext uri="{FF2B5EF4-FFF2-40B4-BE49-F238E27FC236}">
                <a16:creationId xmlns:a16="http://schemas.microsoft.com/office/drawing/2014/main" id="{8AA96137-090C-3B1F-7236-B781EA886C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7BF9D7-BE1B-03C6-39DB-46537457DE9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39814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CED-EC27-BCB5-D633-3B6BD53D0E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2BFB224-A1BD-92AB-57CF-0F6848869D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17FF7CA-54E3-EA11-85D1-FCC33EA8B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67D1BB-B5A8-CEE3-2F17-134F11A96619}"/>
              </a:ext>
            </a:extLst>
          </p:cNvPr>
          <p:cNvSpPr>
            <a:spLocks noGrp="1"/>
          </p:cNvSpPr>
          <p:nvPr>
            <p:ph type="dt" sz="half" idx="10"/>
          </p:nvPr>
        </p:nvSpPr>
        <p:spPr/>
        <p:txBody>
          <a:bodyPr/>
          <a:lstStyle/>
          <a:p>
            <a:fld id="{1308AD0C-A842-EC46-A757-98411123E56D}" type="datetime1">
              <a:rPr lang="hu-HU" smtClean="0"/>
              <a:t>2024. 03. 23.</a:t>
            </a:fld>
            <a:endParaRPr lang="en-GB"/>
          </a:p>
        </p:txBody>
      </p:sp>
      <p:sp>
        <p:nvSpPr>
          <p:cNvPr id="6" name="Footer Placeholder 5">
            <a:extLst>
              <a:ext uri="{FF2B5EF4-FFF2-40B4-BE49-F238E27FC236}">
                <a16:creationId xmlns:a16="http://schemas.microsoft.com/office/drawing/2014/main" id="{5780CB89-93F1-F522-7A97-E8FE3416B7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51AE5-D05F-1F06-EF22-FBAFE8F6FB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87729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24A4-A72E-7D75-855C-C6633076F5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9878EDB-347A-6945-1299-E2A1A2B9AA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55681E3-ABDB-5991-C3D1-13A0F9D6D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7291C8-2870-F85D-202F-933AE9F0591A}"/>
              </a:ext>
            </a:extLst>
          </p:cNvPr>
          <p:cNvSpPr>
            <a:spLocks noGrp="1"/>
          </p:cNvSpPr>
          <p:nvPr>
            <p:ph type="dt" sz="half" idx="10"/>
          </p:nvPr>
        </p:nvSpPr>
        <p:spPr/>
        <p:txBody>
          <a:bodyPr/>
          <a:lstStyle/>
          <a:p>
            <a:fld id="{6E062674-BD91-864B-AB0F-57E238F2DCE0}" type="datetime1">
              <a:rPr lang="hu-HU" smtClean="0"/>
              <a:t>2024. 03. 23.</a:t>
            </a:fld>
            <a:endParaRPr lang="en-GB"/>
          </a:p>
        </p:txBody>
      </p:sp>
      <p:sp>
        <p:nvSpPr>
          <p:cNvPr id="6" name="Footer Placeholder 5">
            <a:extLst>
              <a:ext uri="{FF2B5EF4-FFF2-40B4-BE49-F238E27FC236}">
                <a16:creationId xmlns:a16="http://schemas.microsoft.com/office/drawing/2014/main" id="{9A1C8AF7-2357-386A-66DD-FA3B8D6A16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785EE8-1949-5E87-5B2C-D56A6BAFEBD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838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22DEC-CC0D-E2EB-05D2-07DFDB0AF5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94C6591-D25D-9DBD-1404-4E741CCE5A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5ED99D6-84E4-157F-39F7-2A492D75C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FC1F4B-E9B6-2B4A-9D67-BF297F2F44E3}" type="datetime1">
              <a:rPr lang="hu-HU" smtClean="0"/>
              <a:t>2024. 03. 23.</a:t>
            </a:fld>
            <a:endParaRPr lang="en-GB"/>
          </a:p>
        </p:txBody>
      </p:sp>
      <p:sp>
        <p:nvSpPr>
          <p:cNvPr id="5" name="Footer Placeholder 4">
            <a:extLst>
              <a:ext uri="{FF2B5EF4-FFF2-40B4-BE49-F238E27FC236}">
                <a16:creationId xmlns:a16="http://schemas.microsoft.com/office/drawing/2014/main" id="{6941539B-0027-B465-70DC-33747AC36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3C35CAF-3AAD-BF27-F0E4-4F7FEC822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6F0C22-2623-DD4A-BF15-550A450FF1F4}" type="slidenum">
              <a:rPr lang="en-GB" smtClean="0"/>
              <a:t>‹#›</a:t>
            </a:fld>
            <a:endParaRPr lang="en-GB"/>
          </a:p>
        </p:txBody>
      </p:sp>
    </p:spTree>
    <p:extLst>
      <p:ext uri="{BB962C8B-B14F-4D97-AF65-F5344CB8AC3E}">
        <p14:creationId xmlns:p14="http://schemas.microsoft.com/office/powerpoint/2010/main" val="330409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4.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5.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6.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7.wdp"/><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8.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9.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9D2605-DF06-A104-52B6-6E2FF78C1AC4}"/>
              </a:ext>
            </a:extLst>
          </p:cNvPr>
          <p:cNvPicPr>
            <a:picLocks noChangeAspect="1"/>
          </p:cNvPicPr>
          <p:nvPr/>
        </p:nvPicPr>
        <p:blipFill rotWithShape="1">
          <a:blip r:embed="rId3"/>
          <a:srcRect t="16097" b="16097"/>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D16E7F3D-BAFB-A7E8-990F-7A6DE039B882}"/>
              </a:ext>
            </a:extLst>
          </p:cNvPr>
          <p:cNvSpPr/>
          <p:nvPr/>
        </p:nvSpPr>
        <p:spPr>
          <a:xfrm>
            <a:off x="0" y="503351"/>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sz="4000"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sz="4000"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3.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2024.03.24</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07310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KÖVETELMÉNYSPECIFIKÁCIÓ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9</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követelménylista elemei</a:t>
            </a:r>
          </a:p>
          <a:p>
            <a:pPr lvl="1" defTabSz="914377">
              <a:lnSpc>
                <a:spcPct val="100000"/>
              </a:lnSpc>
              <a:spcBef>
                <a:spcPts val="300"/>
              </a:spcBef>
              <a:spcAft>
                <a:spcPts val="200"/>
              </a:spcAft>
            </a:pPr>
            <a:r>
              <a:rPr lang="hu-HU" sz="1250" dirty="0">
                <a:latin typeface="Montserrat" pitchFamily="2" charset="77"/>
              </a:rPr>
              <a:t>Funkcionális és Nemfunkcionális követelmények</a:t>
            </a:r>
          </a:p>
          <a:p>
            <a:pPr lvl="1" defTabSz="914377">
              <a:lnSpc>
                <a:spcPct val="100000"/>
              </a:lnSpc>
              <a:spcBef>
                <a:spcPts val="300"/>
              </a:spcBef>
              <a:spcAft>
                <a:spcPts val="200"/>
              </a:spcAft>
            </a:pPr>
            <a:r>
              <a:rPr lang="hu-HU" sz="1250" dirty="0">
                <a:latin typeface="Montserrat" pitchFamily="2" charset="77"/>
              </a:rPr>
              <a:t>Példa specifikáció megtalálható a könyvben!</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Nemfunkcionális követelmények:</a:t>
            </a:r>
          </a:p>
          <a:p>
            <a:pPr lvl="1" defTabSz="914377">
              <a:lnSpc>
                <a:spcPct val="100000"/>
              </a:lnSpc>
              <a:spcBef>
                <a:spcPts val="300"/>
              </a:spcBef>
              <a:spcAft>
                <a:spcPts val="200"/>
              </a:spcAft>
            </a:pPr>
            <a:r>
              <a:rPr lang="hu-HU" sz="1250" b="1" dirty="0">
                <a:latin typeface="Montserrat" pitchFamily="2" charset="77"/>
              </a:rPr>
              <a:t>Minőségi szempontokból:</a:t>
            </a:r>
          </a:p>
          <a:p>
            <a:pPr lvl="2" defTabSz="914377">
              <a:lnSpc>
                <a:spcPct val="100000"/>
              </a:lnSpc>
              <a:spcBef>
                <a:spcPts val="300"/>
              </a:spcBef>
              <a:spcAft>
                <a:spcPts val="200"/>
              </a:spcAft>
            </a:pPr>
            <a:r>
              <a:rPr lang="hu-HU" sz="1200" dirty="0">
                <a:latin typeface="Montserrat" pitchFamily="2" charset="77"/>
              </a:rPr>
              <a:t>Helyesség</a:t>
            </a:r>
          </a:p>
          <a:p>
            <a:pPr lvl="2" defTabSz="914377">
              <a:lnSpc>
                <a:spcPct val="100000"/>
              </a:lnSpc>
              <a:spcBef>
                <a:spcPts val="300"/>
              </a:spcBef>
              <a:spcAft>
                <a:spcPts val="200"/>
              </a:spcAft>
            </a:pPr>
            <a:r>
              <a:rPr lang="hu-HU" sz="1200" dirty="0">
                <a:latin typeface="Montserrat" pitchFamily="2" charset="77"/>
              </a:rPr>
              <a:t>Használhatóság</a:t>
            </a:r>
          </a:p>
          <a:p>
            <a:pPr lvl="2" defTabSz="914377">
              <a:lnSpc>
                <a:spcPct val="100000"/>
              </a:lnSpc>
              <a:spcBef>
                <a:spcPts val="300"/>
              </a:spcBef>
              <a:spcAft>
                <a:spcPts val="200"/>
              </a:spcAft>
            </a:pPr>
            <a:r>
              <a:rPr lang="hu-HU" sz="1200" dirty="0">
                <a:latin typeface="Montserrat" pitchFamily="2" charset="77"/>
              </a:rPr>
              <a:t>Megbízhatóság</a:t>
            </a:r>
          </a:p>
          <a:p>
            <a:pPr lvl="2" defTabSz="914377">
              <a:lnSpc>
                <a:spcPct val="100000"/>
              </a:lnSpc>
              <a:spcBef>
                <a:spcPts val="300"/>
              </a:spcBef>
              <a:spcAft>
                <a:spcPts val="200"/>
              </a:spcAft>
            </a:pPr>
            <a:r>
              <a:rPr lang="hu-HU" sz="1200" dirty="0">
                <a:latin typeface="Montserrat" pitchFamily="2" charset="77"/>
              </a:rPr>
              <a:t>Hatékonyság/Teljesítmény</a:t>
            </a:r>
          </a:p>
          <a:p>
            <a:pPr lvl="1" defTabSz="914377">
              <a:lnSpc>
                <a:spcPct val="100000"/>
              </a:lnSpc>
              <a:spcBef>
                <a:spcPts val="300"/>
              </a:spcBef>
              <a:spcAft>
                <a:spcPts val="200"/>
              </a:spcAft>
            </a:pPr>
            <a:r>
              <a:rPr lang="hu-HU" sz="1250" b="1" dirty="0">
                <a:latin typeface="Montserrat" pitchFamily="2" charset="77"/>
              </a:rPr>
              <a:t>Környezetbe illeszthetőség szempontjából:</a:t>
            </a:r>
          </a:p>
          <a:p>
            <a:pPr lvl="2" defTabSz="914377">
              <a:lnSpc>
                <a:spcPct val="100000"/>
              </a:lnSpc>
              <a:spcBef>
                <a:spcPts val="300"/>
              </a:spcBef>
              <a:spcAft>
                <a:spcPts val="200"/>
              </a:spcAft>
            </a:pPr>
            <a:r>
              <a:rPr lang="hu-HU" sz="1200" dirty="0" err="1">
                <a:latin typeface="Montserrat" pitchFamily="2" charset="77"/>
              </a:rPr>
              <a:t>Form-factor</a:t>
            </a:r>
            <a:r>
              <a:rPr lang="hu-HU" sz="1200" dirty="0">
                <a:latin typeface="Montserrat" pitchFamily="2" charset="77"/>
              </a:rPr>
              <a:t> – Méret, hordozhatóság, </a:t>
            </a:r>
            <a:r>
              <a:rPr lang="hu-HU" sz="1200" dirty="0" err="1">
                <a:latin typeface="Montserrat" pitchFamily="2" charset="77"/>
              </a:rPr>
              <a:t>On-Prem</a:t>
            </a:r>
            <a:endParaRPr lang="hu-HU" sz="1200" dirty="0">
              <a:latin typeface="Montserrat" pitchFamily="2" charset="77"/>
            </a:endParaRPr>
          </a:p>
          <a:p>
            <a:pPr lvl="2" defTabSz="914377">
              <a:lnSpc>
                <a:spcPct val="100000"/>
              </a:lnSpc>
              <a:spcBef>
                <a:spcPts val="300"/>
              </a:spcBef>
              <a:spcAft>
                <a:spcPts val="200"/>
              </a:spcAft>
            </a:pPr>
            <a:r>
              <a:rPr lang="hu-HU" sz="1200" dirty="0" err="1">
                <a:latin typeface="Montserrat" pitchFamily="2" charset="77"/>
              </a:rPr>
              <a:t>Robosztusság</a:t>
            </a:r>
            <a:r>
              <a:rPr lang="hu-HU" sz="1200" dirty="0">
                <a:latin typeface="Montserrat" pitchFamily="2" charset="77"/>
              </a:rPr>
              <a:t> – Hibatűrés, HA, BCP</a:t>
            </a:r>
          </a:p>
          <a:p>
            <a:pPr lvl="2" defTabSz="914377">
              <a:lnSpc>
                <a:spcPct val="100000"/>
              </a:lnSpc>
              <a:spcBef>
                <a:spcPts val="300"/>
              </a:spcBef>
              <a:spcAft>
                <a:spcPts val="200"/>
              </a:spcAft>
            </a:pPr>
            <a:r>
              <a:rPr lang="hu-HU" sz="1200" dirty="0">
                <a:latin typeface="Montserrat" pitchFamily="2" charset="77"/>
              </a:rPr>
              <a:t>Kompatibilitás, Integrálhatóság, Bővíthetőség, Egyedi Konfigurálhatóság</a:t>
            </a:r>
          </a:p>
          <a:p>
            <a:pPr lvl="1" defTabSz="914377">
              <a:lnSpc>
                <a:spcPct val="100000"/>
              </a:lnSpc>
              <a:spcBef>
                <a:spcPts val="300"/>
              </a:spcBef>
              <a:spcAft>
                <a:spcPts val="200"/>
              </a:spcAft>
            </a:pPr>
            <a:r>
              <a:rPr lang="hu-HU" sz="1250" b="1" dirty="0">
                <a:latin typeface="Montserrat" pitchFamily="2" charset="77"/>
              </a:rPr>
              <a:t>Üzemeltetés szempontjából:</a:t>
            </a:r>
          </a:p>
          <a:p>
            <a:pPr lvl="2" defTabSz="914377">
              <a:lnSpc>
                <a:spcPct val="100000"/>
              </a:lnSpc>
              <a:spcBef>
                <a:spcPts val="300"/>
              </a:spcBef>
              <a:spcAft>
                <a:spcPts val="200"/>
              </a:spcAft>
            </a:pPr>
            <a:r>
              <a:rPr lang="hu-HU" sz="1200" dirty="0">
                <a:latin typeface="Montserrat" pitchFamily="2" charset="77"/>
              </a:rPr>
              <a:t>Könnyű </a:t>
            </a:r>
            <a:r>
              <a:rPr lang="hu-HU" sz="1200" dirty="0" err="1">
                <a:latin typeface="Montserrat" pitchFamily="2" charset="77"/>
              </a:rPr>
              <a:t>deploy</a:t>
            </a:r>
            <a:r>
              <a:rPr lang="hu-HU" sz="1200" dirty="0">
                <a:latin typeface="Montserrat" pitchFamily="2" charset="77"/>
              </a:rPr>
              <a:t> – Vásárlás, Letöltés, Telepítés</a:t>
            </a:r>
          </a:p>
          <a:p>
            <a:pPr lvl="2" defTabSz="914377">
              <a:lnSpc>
                <a:spcPct val="100000"/>
              </a:lnSpc>
              <a:spcBef>
                <a:spcPts val="300"/>
              </a:spcBef>
              <a:spcAft>
                <a:spcPts val="200"/>
              </a:spcAft>
            </a:pPr>
            <a:r>
              <a:rPr lang="hu-HU" sz="1200" dirty="0">
                <a:latin typeface="Montserrat" pitchFamily="2" charset="77"/>
              </a:rPr>
              <a:t>Karbantarthatóság, Könnyű betanulás</a:t>
            </a:r>
          </a:p>
          <a:p>
            <a:pPr lvl="2" defTabSz="914377">
              <a:lnSpc>
                <a:spcPct val="100000"/>
              </a:lnSpc>
              <a:spcBef>
                <a:spcPts val="300"/>
              </a:spcBef>
              <a:spcAft>
                <a:spcPts val="200"/>
              </a:spcAft>
            </a:pPr>
            <a:r>
              <a:rPr lang="hu-HU" sz="1200" dirty="0">
                <a:latin typeface="Montserrat" pitchFamily="2" charset="77"/>
              </a:rPr>
              <a:t>Megfelelő </a:t>
            </a:r>
            <a:r>
              <a:rPr lang="hu-HU" sz="1200" dirty="0" err="1">
                <a:latin typeface="Montserrat" pitchFamily="2" charset="77"/>
              </a:rPr>
              <a:t>licenszelés</a:t>
            </a:r>
            <a:r>
              <a:rPr lang="hu-HU" sz="1200" dirty="0">
                <a:latin typeface="Montserrat" pitchFamily="2" charset="77"/>
              </a:rPr>
              <a:t> – pl.: CAPEX / OPEX és ha már ezekről beszélünk... ROI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2" name="Picture 1">
            <a:extLst>
              <a:ext uri="{FF2B5EF4-FFF2-40B4-BE49-F238E27FC236}">
                <a16:creationId xmlns:a16="http://schemas.microsoft.com/office/drawing/2014/main" id="{F12DC4A1-6141-78C7-2B61-B0675F11B1CC}"/>
              </a:ext>
            </a:extLst>
          </p:cNvPr>
          <p:cNvPicPr>
            <a:picLocks noChangeAspect="1"/>
          </p:cNvPicPr>
          <p:nvPr/>
        </p:nvPicPr>
        <p:blipFill rotWithShape="1">
          <a:blip r:embed="rId4"/>
          <a:srcRect l="9460" r="13167"/>
          <a:stretch/>
        </p:blipFill>
        <p:spPr>
          <a:xfrm>
            <a:off x="7754894" y="1456230"/>
            <a:ext cx="4109155" cy="2977504"/>
          </a:xfrm>
          <a:prstGeom prst="rect">
            <a:avLst/>
          </a:prstGeom>
        </p:spPr>
      </p:pic>
    </p:spTree>
    <p:extLst>
      <p:ext uri="{BB962C8B-B14F-4D97-AF65-F5344CB8AC3E}">
        <p14:creationId xmlns:p14="http://schemas.microsoft.com/office/powerpoint/2010/main" val="246517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3 – A RENDSZERJAVASLAT</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10</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Ebben a fázisban:</a:t>
            </a:r>
          </a:p>
          <a:p>
            <a:pPr lvl="1" defTabSz="914377">
              <a:lnSpc>
                <a:spcPct val="100000"/>
              </a:lnSpc>
              <a:spcBef>
                <a:spcPts val="300"/>
              </a:spcBef>
              <a:spcAft>
                <a:spcPts val="200"/>
              </a:spcAft>
            </a:pPr>
            <a:r>
              <a:rPr lang="hu-HU" sz="1250" dirty="0">
                <a:latin typeface="Montserrat" pitchFamily="2" charset="77"/>
              </a:rPr>
              <a:t>Funkcionális specifikáció kidolgozása</a:t>
            </a:r>
          </a:p>
          <a:p>
            <a:pPr lvl="1" defTabSz="914377">
              <a:lnSpc>
                <a:spcPct val="100000"/>
              </a:lnSpc>
              <a:spcBef>
                <a:spcPts val="300"/>
              </a:spcBef>
              <a:spcAft>
                <a:spcPts val="200"/>
              </a:spcAft>
            </a:pPr>
            <a:r>
              <a:rPr lang="hu-HU" sz="1250" dirty="0">
                <a:latin typeface="Montserrat" pitchFamily="2" charset="77"/>
              </a:rPr>
              <a:t>Szerződés (Nem minden metodológiában!)</a:t>
            </a:r>
          </a:p>
          <a:p>
            <a:pPr defTabSz="914377">
              <a:lnSpc>
                <a:spcPct val="100000"/>
              </a:lnSpc>
              <a:spcBef>
                <a:spcPts val="300"/>
              </a:spcBef>
              <a:spcAft>
                <a:spcPts val="200"/>
              </a:spcAft>
            </a:pPr>
            <a:endParaRPr lang="hu-HU" sz="1400" b="1" dirty="0">
              <a:latin typeface="Montserrat" pitchFamily="2" charset="77"/>
            </a:endParaRPr>
          </a:p>
          <a:p>
            <a:pPr marL="0" indent="0" defTabSz="914377">
              <a:lnSpc>
                <a:spcPct val="100000"/>
              </a:lnSpc>
              <a:spcBef>
                <a:spcPts val="300"/>
              </a:spcBef>
              <a:spcAft>
                <a:spcPts val="200"/>
              </a:spcAft>
              <a:buNone/>
            </a:pPr>
            <a:r>
              <a:rPr lang="hu-HU" sz="1250" b="1" dirty="0">
                <a:latin typeface="Montserrat" pitchFamily="2" charset="77"/>
              </a:rPr>
              <a:t>Kérdés:</a:t>
            </a:r>
            <a:r>
              <a:rPr lang="hu-HU" sz="1250" dirty="0">
                <a:latin typeface="Montserrat" pitchFamily="2" charset="77"/>
              </a:rPr>
              <a:t> Mi van ha mégsem sikerül megállapodni? Jól van ez így?</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6" name="Picture 5" descr="A diagram of a diagram&#10;&#10;Description automatically generated">
            <a:extLst>
              <a:ext uri="{FF2B5EF4-FFF2-40B4-BE49-F238E27FC236}">
                <a16:creationId xmlns:a16="http://schemas.microsoft.com/office/drawing/2014/main" id="{AC5E77E6-B371-4B42-E0EF-73E61E33531A}"/>
              </a:ext>
            </a:extLst>
          </p:cNvPr>
          <p:cNvPicPr>
            <a:picLocks noChangeAspect="1"/>
          </p:cNvPicPr>
          <p:nvPr/>
        </p:nvPicPr>
        <p:blipFill rotWithShape="1">
          <a:blip r:embed="rId6"/>
          <a:srcRect l="69441" t="38714" r="9291" b="47788"/>
          <a:stretch/>
        </p:blipFill>
        <p:spPr>
          <a:xfrm>
            <a:off x="10467503" y="3210279"/>
            <a:ext cx="1207710" cy="606576"/>
          </a:xfrm>
          <a:prstGeom prst="rect">
            <a:avLst/>
          </a:prstGeom>
        </p:spPr>
      </p:pic>
    </p:spTree>
    <p:extLst>
      <p:ext uri="{BB962C8B-B14F-4D97-AF65-F5344CB8AC3E}">
        <p14:creationId xmlns:p14="http://schemas.microsoft.com/office/powerpoint/2010/main" val="247817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FUNKCIONÁLIS 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11</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Ami pluszba bekerül:</a:t>
            </a:r>
          </a:p>
          <a:p>
            <a:pPr lvl="1" defTabSz="914377">
              <a:lnSpc>
                <a:spcPct val="100000"/>
              </a:lnSpc>
              <a:spcBef>
                <a:spcPts val="300"/>
              </a:spcBef>
              <a:spcAft>
                <a:spcPts val="200"/>
              </a:spcAft>
            </a:pPr>
            <a:r>
              <a:rPr lang="hu-HU" sz="1250" dirty="0">
                <a:latin typeface="Montserrat" pitchFamily="2" charset="77"/>
              </a:rPr>
              <a:t>Használati esetek (Angol szóval?)</a:t>
            </a:r>
          </a:p>
          <a:p>
            <a:pPr lvl="1" defTabSz="914377">
              <a:lnSpc>
                <a:spcPct val="100000"/>
              </a:lnSpc>
              <a:spcBef>
                <a:spcPts val="300"/>
              </a:spcBef>
              <a:spcAft>
                <a:spcPts val="200"/>
              </a:spcAft>
            </a:pPr>
            <a:r>
              <a:rPr lang="hu-HU" sz="1250" dirty="0">
                <a:latin typeface="Montserrat" pitchFamily="2" charset="77"/>
              </a:rPr>
              <a:t>Képernyőtervek – UI</a:t>
            </a:r>
          </a:p>
          <a:p>
            <a:pPr lvl="1" defTabSz="914377">
              <a:lnSpc>
                <a:spcPct val="100000"/>
              </a:lnSpc>
              <a:spcBef>
                <a:spcPts val="300"/>
              </a:spcBef>
              <a:spcAft>
                <a:spcPts val="200"/>
              </a:spcAft>
            </a:pPr>
            <a:r>
              <a:rPr lang="hu-HU" sz="1250" dirty="0">
                <a:latin typeface="Montserrat" pitchFamily="2" charset="77"/>
              </a:rPr>
              <a:t>Forgatókönyvek – UX</a:t>
            </a:r>
          </a:p>
          <a:p>
            <a:pPr lvl="1" defTabSz="914377">
              <a:lnSpc>
                <a:spcPct val="100000"/>
              </a:lnSpc>
              <a:spcBef>
                <a:spcPts val="300"/>
              </a:spcBef>
              <a:spcAft>
                <a:spcPts val="200"/>
              </a:spcAft>
            </a:pPr>
            <a:r>
              <a:rPr lang="hu-HU" sz="1250" dirty="0">
                <a:latin typeface="Montserrat" pitchFamily="2" charset="77"/>
              </a:rPr>
              <a:t>Funkciók – Követelmény </a:t>
            </a:r>
            <a:r>
              <a:rPr lang="hu-HU" sz="1250" b="1" dirty="0">
                <a:latin typeface="Montserrat" pitchFamily="2" charset="77"/>
              </a:rPr>
              <a:t>megfeleltetés – </a:t>
            </a:r>
            <a:r>
              <a:rPr lang="hu-HU" sz="1250" b="1" dirty="0" err="1">
                <a:latin typeface="Montserrat" pitchFamily="2" charset="77"/>
              </a:rPr>
              <a:t>Traceability</a:t>
            </a:r>
            <a:endParaRPr lang="hu-HU" sz="125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Fontos: </a:t>
            </a:r>
            <a:r>
              <a:rPr lang="hu-HU" sz="1400" dirty="0">
                <a:latin typeface="Montserrat" pitchFamily="2" charset="77"/>
              </a:rPr>
              <a:t>Az ügyfél (felhasználó) szemszögéből kell írni!</a:t>
            </a:r>
            <a:endParaRPr lang="hu-HU" sz="1400" b="1"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Tartalom helye 3">
            <a:extLst>
              <a:ext uri="{FF2B5EF4-FFF2-40B4-BE49-F238E27FC236}">
                <a16:creationId xmlns:a16="http://schemas.microsoft.com/office/drawing/2014/main" id="{B1110B65-7B8C-7D08-4CA7-DAE96CC8C92B}"/>
              </a:ext>
            </a:extLst>
          </p:cNvPr>
          <p:cNvSpPr txBox="1">
            <a:spLocks/>
          </p:cNvSpPr>
          <p:nvPr/>
        </p:nvSpPr>
        <p:spPr>
          <a:xfrm>
            <a:off x="6370112" y="1661270"/>
            <a:ext cx="549393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Követelménylistánkban már megvan:</a:t>
            </a:r>
            <a:endParaRPr lang="hu-HU" sz="140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 jelenlegi helyzet leírása és a vágyálomrendszer leírása</a:t>
            </a:r>
          </a:p>
          <a:p>
            <a:pPr lvl="2" defTabSz="914377">
              <a:lnSpc>
                <a:spcPct val="100000"/>
              </a:lnSpc>
              <a:spcBef>
                <a:spcPts val="300"/>
              </a:spcBef>
              <a:spcAft>
                <a:spcPts val="200"/>
              </a:spcAft>
            </a:pPr>
            <a:r>
              <a:rPr lang="hu-HU" sz="1200" dirty="0">
                <a:latin typeface="Montserrat" pitchFamily="2" charset="77"/>
              </a:rPr>
              <a:t>Jelenlegi üzleti folyamatok modellje</a:t>
            </a:r>
          </a:p>
          <a:p>
            <a:pPr lvl="2" defTabSz="914377">
              <a:lnSpc>
                <a:spcPct val="100000"/>
              </a:lnSpc>
              <a:spcBef>
                <a:spcPts val="300"/>
              </a:spcBef>
              <a:spcAft>
                <a:spcPts val="200"/>
              </a:spcAft>
            </a:pPr>
            <a:r>
              <a:rPr lang="hu-HU" sz="1200" dirty="0">
                <a:latin typeface="Montserrat" pitchFamily="2" charset="77"/>
              </a:rPr>
              <a:t>Igényelt üzleti folyamatok modellje</a:t>
            </a:r>
          </a:p>
          <a:p>
            <a:pPr lvl="1" defTabSz="914377">
              <a:lnSpc>
                <a:spcPct val="100000"/>
              </a:lnSpc>
              <a:spcBef>
                <a:spcPts val="300"/>
              </a:spcBef>
              <a:spcAft>
                <a:spcPts val="200"/>
              </a:spcAft>
            </a:pPr>
            <a:r>
              <a:rPr lang="hu-HU" sz="1250" dirty="0">
                <a:latin typeface="Montserrat" pitchFamily="2" charset="77"/>
              </a:rPr>
              <a:t>Jogi háttér – Pályázat, Törvények, Rendeletek, Szabványok, Ajánlások</a:t>
            </a:r>
          </a:p>
          <a:p>
            <a:pPr lvl="1" defTabSz="914377">
              <a:lnSpc>
                <a:spcPct val="100000"/>
              </a:lnSpc>
              <a:spcBef>
                <a:spcPts val="300"/>
              </a:spcBef>
              <a:spcAft>
                <a:spcPts val="200"/>
              </a:spcAft>
            </a:pPr>
            <a:r>
              <a:rPr lang="hu-HU" sz="1250" dirty="0">
                <a:latin typeface="Montserrat" pitchFamily="2" charset="77"/>
              </a:rPr>
              <a:t>Riportok szövege „jegyzőkönyve”</a:t>
            </a:r>
          </a:p>
          <a:p>
            <a:pPr lvl="1" defTabSz="914377">
              <a:lnSpc>
                <a:spcPct val="100000"/>
              </a:lnSpc>
              <a:spcBef>
                <a:spcPts val="300"/>
              </a:spcBef>
              <a:spcAft>
                <a:spcPts val="200"/>
              </a:spcAft>
            </a:pPr>
            <a:r>
              <a:rPr lang="hu-HU" sz="1250" dirty="0">
                <a:latin typeface="Montserrat" pitchFamily="2" charset="77"/>
              </a:rPr>
              <a:t>Fogalomszótár</a:t>
            </a:r>
          </a:p>
        </p:txBody>
      </p:sp>
      <p:pic>
        <p:nvPicPr>
          <p:cNvPr id="10" name="Picture 9" descr="A screenshot of a website&#10;&#10;Description automatically generated">
            <a:extLst>
              <a:ext uri="{FF2B5EF4-FFF2-40B4-BE49-F238E27FC236}">
                <a16:creationId xmlns:a16="http://schemas.microsoft.com/office/drawing/2014/main" id="{03B2BA58-8E49-F699-5E29-341CB1ED697D}"/>
              </a:ext>
            </a:extLst>
          </p:cNvPr>
          <p:cNvPicPr>
            <a:picLocks noChangeAspect="1"/>
          </p:cNvPicPr>
          <p:nvPr/>
        </p:nvPicPr>
        <p:blipFill>
          <a:blip r:embed="rId4"/>
          <a:stretch>
            <a:fillRect/>
          </a:stretch>
        </p:blipFill>
        <p:spPr>
          <a:xfrm>
            <a:off x="943197" y="3691467"/>
            <a:ext cx="4527845" cy="2847445"/>
          </a:xfrm>
          <a:prstGeom prst="rect">
            <a:avLst/>
          </a:prstGeom>
        </p:spPr>
      </p:pic>
      <p:pic>
        <p:nvPicPr>
          <p:cNvPr id="13" name="Picture 12">
            <a:extLst>
              <a:ext uri="{FF2B5EF4-FFF2-40B4-BE49-F238E27FC236}">
                <a16:creationId xmlns:a16="http://schemas.microsoft.com/office/drawing/2014/main" id="{733A1479-31DE-9B79-1EE8-10FB36E84668}"/>
              </a:ext>
            </a:extLst>
          </p:cNvPr>
          <p:cNvPicPr>
            <a:picLocks noChangeAspect="1"/>
          </p:cNvPicPr>
          <p:nvPr/>
        </p:nvPicPr>
        <p:blipFill>
          <a:blip r:embed="rId5"/>
          <a:stretch>
            <a:fillRect/>
          </a:stretch>
        </p:blipFill>
        <p:spPr>
          <a:xfrm>
            <a:off x="5684735" y="3691467"/>
            <a:ext cx="4438045" cy="2838842"/>
          </a:xfrm>
          <a:prstGeom prst="rect">
            <a:avLst/>
          </a:prstGeom>
        </p:spPr>
      </p:pic>
    </p:spTree>
    <p:extLst>
      <p:ext uri="{BB962C8B-B14F-4D97-AF65-F5344CB8AC3E}">
        <p14:creationId xmlns:p14="http://schemas.microsoft.com/office/powerpoint/2010/main" val="530622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ÜTEMTERV ÉS ÁRAJÁNLAT</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12</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Ütemterv fő pontjai:</a:t>
            </a:r>
          </a:p>
          <a:p>
            <a:pPr lvl="1" defTabSz="914377">
              <a:lnSpc>
                <a:spcPct val="100000"/>
              </a:lnSpc>
              <a:spcBef>
                <a:spcPts val="300"/>
              </a:spcBef>
              <a:spcAft>
                <a:spcPts val="200"/>
              </a:spcAft>
            </a:pPr>
            <a:r>
              <a:rPr lang="hu-HU" sz="1250" dirty="0">
                <a:latin typeface="Montserrat" pitchFamily="2" charset="77"/>
              </a:rPr>
              <a:t>Mely funkciók, milyen ütemezéssel kerülnek be a rendszerbe</a:t>
            </a:r>
          </a:p>
          <a:p>
            <a:pPr lvl="1" defTabSz="914377">
              <a:lnSpc>
                <a:spcPct val="100000"/>
              </a:lnSpc>
              <a:spcBef>
                <a:spcPts val="300"/>
              </a:spcBef>
              <a:spcAft>
                <a:spcPts val="200"/>
              </a:spcAft>
            </a:pPr>
            <a:r>
              <a:rPr lang="hu-HU" sz="1250" dirty="0" err="1">
                <a:latin typeface="Montserrat" pitchFamily="2" charset="77"/>
              </a:rPr>
              <a:t>Verziózás</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Példa ütemterv a </a:t>
            </a:r>
            <a:r>
              <a:rPr lang="hu-HU" sz="1250" dirty="0" err="1">
                <a:latin typeface="Montserrat" pitchFamily="2" charset="77"/>
              </a:rPr>
              <a:t>tenkönyvben</a:t>
            </a:r>
            <a:r>
              <a:rPr lang="hu-HU" sz="1250" dirty="0">
                <a:latin typeface="Montserrat" pitchFamily="2" charset="77"/>
              </a:rPr>
              <a:t>!</a:t>
            </a:r>
          </a:p>
          <a:p>
            <a:pPr marL="0" indent="0" defTabSz="914377">
              <a:lnSpc>
                <a:spcPct val="100000"/>
              </a:lnSpc>
              <a:spcBef>
                <a:spcPts val="300"/>
              </a:spcBef>
              <a:spcAft>
                <a:spcPts val="200"/>
              </a:spcAft>
              <a:buNone/>
            </a:pPr>
            <a:endParaRPr lang="hu-HU" sz="1400" b="1"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Árajánlat fő pontjai:</a:t>
            </a:r>
          </a:p>
          <a:p>
            <a:pPr lvl="1" defTabSz="914377">
              <a:lnSpc>
                <a:spcPct val="100000"/>
              </a:lnSpc>
              <a:spcBef>
                <a:spcPts val="300"/>
              </a:spcBef>
              <a:spcAft>
                <a:spcPts val="200"/>
              </a:spcAft>
            </a:pPr>
            <a:r>
              <a:rPr lang="hu-HU" sz="1250" dirty="0">
                <a:latin typeface="Montserrat" pitchFamily="2" charset="77"/>
              </a:rPr>
              <a:t>Hány „</a:t>
            </a:r>
            <a:r>
              <a:rPr lang="hu-HU" sz="1250" dirty="0" err="1">
                <a:latin typeface="Montserrat" pitchFamily="2" charset="77"/>
              </a:rPr>
              <a:t>manday</a:t>
            </a:r>
            <a:r>
              <a:rPr lang="hu-HU" sz="1250" dirty="0">
                <a:latin typeface="Montserrat" pitchFamily="2" charset="77"/>
              </a:rPr>
              <a:t>” a fejlesztés vagy munka ideje?</a:t>
            </a:r>
          </a:p>
          <a:p>
            <a:pPr lvl="1" defTabSz="914377">
              <a:lnSpc>
                <a:spcPct val="100000"/>
              </a:lnSpc>
              <a:spcBef>
                <a:spcPts val="300"/>
              </a:spcBef>
              <a:spcAft>
                <a:spcPts val="200"/>
              </a:spcAft>
            </a:pPr>
            <a:r>
              <a:rPr lang="hu-HU" sz="1250" dirty="0">
                <a:latin typeface="Montserrat" pitchFamily="2" charset="77"/>
              </a:rPr>
              <a:t>Mennyi a napidíj?</a:t>
            </a:r>
          </a:p>
          <a:p>
            <a:pPr lvl="1"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Mennyi legyen a napidíj?</a:t>
            </a: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994514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4 – RENDSZERSPECIFIKÁCIÓ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13</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Ebben a fázisban:</a:t>
            </a:r>
          </a:p>
          <a:p>
            <a:pPr lvl="1" defTabSz="914377">
              <a:lnSpc>
                <a:spcPct val="100000"/>
              </a:lnSpc>
              <a:spcBef>
                <a:spcPts val="300"/>
              </a:spcBef>
              <a:spcAft>
                <a:spcPts val="200"/>
              </a:spcAft>
            </a:pPr>
            <a:r>
              <a:rPr lang="hu-HU" sz="1250" dirty="0">
                <a:latin typeface="Montserrat" pitchFamily="2" charset="77"/>
              </a:rPr>
              <a:t>Megvalósíthatósági tanulmány – </a:t>
            </a:r>
            <a:r>
              <a:rPr lang="hu-HU" sz="1250" dirty="0" err="1">
                <a:latin typeface="Montserrat" pitchFamily="2" charset="77"/>
              </a:rPr>
              <a:t>Feasibility</a:t>
            </a:r>
            <a:r>
              <a:rPr lang="hu-HU" sz="1250" dirty="0">
                <a:latin typeface="Montserrat" pitchFamily="2" charset="77"/>
              </a:rPr>
              <a:t> </a:t>
            </a:r>
            <a:r>
              <a:rPr lang="hu-HU" sz="1250" dirty="0" err="1">
                <a:latin typeface="Montserrat" pitchFamily="2" charset="77"/>
              </a:rPr>
              <a:t>study</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Magasszintű rendszerterv – HLD</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err="1">
                <a:latin typeface="Montserrat" pitchFamily="2" charset="77"/>
              </a:rPr>
              <a:t>Feasibility</a:t>
            </a:r>
            <a:r>
              <a:rPr lang="hu-HU" sz="1400" b="1" dirty="0">
                <a:latin typeface="Montserrat" pitchFamily="2" charset="77"/>
              </a:rPr>
              <a:t> </a:t>
            </a:r>
            <a:r>
              <a:rPr lang="hu-HU" sz="1400" b="1" dirty="0" err="1">
                <a:latin typeface="Montserrat" pitchFamily="2" charset="77"/>
              </a:rPr>
              <a:t>study</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Terjedelme 10 - 50 oldal</a:t>
            </a:r>
          </a:p>
          <a:p>
            <a:pPr lvl="1" defTabSz="914377">
              <a:lnSpc>
                <a:spcPct val="100000"/>
              </a:lnSpc>
              <a:spcBef>
                <a:spcPts val="300"/>
              </a:spcBef>
              <a:spcAft>
                <a:spcPts val="200"/>
              </a:spcAft>
            </a:pPr>
            <a:r>
              <a:rPr lang="hu-HU" sz="1250" dirty="0">
                <a:latin typeface="Montserrat" pitchFamily="2" charset="77"/>
              </a:rPr>
              <a:t>Döntéshozók számára készül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HLD</a:t>
            </a:r>
          </a:p>
          <a:p>
            <a:pPr lvl="1" defTabSz="914377">
              <a:lnSpc>
                <a:spcPct val="100000"/>
              </a:lnSpc>
              <a:spcBef>
                <a:spcPts val="300"/>
              </a:spcBef>
              <a:spcAft>
                <a:spcPts val="200"/>
              </a:spcAft>
            </a:pPr>
            <a:r>
              <a:rPr lang="hu-HU" sz="1250" dirty="0">
                <a:latin typeface="Montserrat" pitchFamily="2" charset="77"/>
              </a:rPr>
              <a:t>Mit (A rendszert)</a:t>
            </a:r>
          </a:p>
          <a:p>
            <a:pPr lvl="1" defTabSz="914377">
              <a:lnSpc>
                <a:spcPct val="100000"/>
              </a:lnSpc>
              <a:spcBef>
                <a:spcPts val="300"/>
              </a:spcBef>
              <a:spcAft>
                <a:spcPts val="200"/>
              </a:spcAft>
            </a:pPr>
            <a:r>
              <a:rPr lang="hu-HU" sz="1250" dirty="0">
                <a:latin typeface="Montserrat" pitchFamily="2" charset="77"/>
              </a:rPr>
              <a:t>Miért (azzal a céllal, hogy...)</a:t>
            </a:r>
          </a:p>
          <a:p>
            <a:pPr lvl="1" defTabSz="914377">
              <a:lnSpc>
                <a:spcPct val="100000"/>
              </a:lnSpc>
              <a:spcBef>
                <a:spcPts val="300"/>
              </a:spcBef>
              <a:spcAft>
                <a:spcPts val="200"/>
              </a:spcAft>
            </a:pPr>
            <a:r>
              <a:rPr lang="hu-HU" sz="1250" dirty="0">
                <a:latin typeface="Montserrat" pitchFamily="2" charset="77"/>
              </a:rPr>
              <a:t>Hogyan (Terv alapján meghatározott módon...)</a:t>
            </a:r>
          </a:p>
          <a:p>
            <a:pPr lvl="1" defTabSz="914377">
              <a:lnSpc>
                <a:spcPct val="100000"/>
              </a:lnSpc>
              <a:spcBef>
                <a:spcPts val="300"/>
              </a:spcBef>
              <a:spcAft>
                <a:spcPts val="200"/>
              </a:spcAft>
            </a:pPr>
            <a:r>
              <a:rPr lang="hu-HU" sz="1250" dirty="0">
                <a:latin typeface="Montserrat" pitchFamily="2" charset="77"/>
              </a:rPr>
              <a:t>Mikor (Ütemterv alapján...)</a:t>
            </a:r>
          </a:p>
          <a:p>
            <a:pPr lvl="1" defTabSz="914377">
              <a:lnSpc>
                <a:spcPct val="100000"/>
              </a:lnSpc>
              <a:spcBef>
                <a:spcPts val="300"/>
              </a:spcBef>
              <a:spcAft>
                <a:spcPts val="200"/>
              </a:spcAft>
            </a:pPr>
            <a:r>
              <a:rPr lang="hu-HU" sz="1250" dirty="0">
                <a:latin typeface="Montserrat" pitchFamily="2" charset="77"/>
              </a:rPr>
              <a:t>Miből (...Erőforrásokkal)</a:t>
            </a:r>
          </a:p>
          <a:p>
            <a:pPr lvl="1" defTabSz="914377">
              <a:lnSpc>
                <a:spcPct val="100000"/>
              </a:lnSpc>
              <a:spcBef>
                <a:spcPts val="300"/>
              </a:spcBef>
              <a:spcAft>
                <a:spcPts val="200"/>
              </a:spcAft>
            </a:pPr>
            <a:r>
              <a:rPr lang="hu-HU" sz="1250" dirty="0">
                <a:latin typeface="Montserrat" pitchFamily="2" charset="77"/>
              </a:rPr>
              <a:t>... akarunk létrehozni. Fontos, hogy reális, megvalósítandó lépéseket írjunk csak bele!</a:t>
            </a:r>
          </a:p>
          <a:p>
            <a:pPr defTabSz="914377">
              <a:lnSpc>
                <a:spcPct val="100000"/>
              </a:lnSpc>
              <a:spcBef>
                <a:spcPts val="300"/>
              </a:spcBef>
              <a:spcAft>
                <a:spcPts val="200"/>
              </a:spcAft>
            </a:pPr>
            <a:r>
              <a:rPr lang="hu-HU" sz="1400" dirty="0">
                <a:latin typeface="Montserrat" pitchFamily="2" charset="77"/>
              </a:rPr>
              <a:t>Konceptuális, </a:t>
            </a:r>
            <a:r>
              <a:rPr lang="hu-HU" sz="1400" dirty="0" err="1">
                <a:latin typeface="Montserrat" pitchFamily="2" charset="77"/>
              </a:rPr>
              <a:t>High-Level</a:t>
            </a:r>
            <a:r>
              <a:rPr lang="hu-HU" sz="1400" dirty="0">
                <a:latin typeface="Montserrat" pitchFamily="2" charset="77"/>
              </a:rPr>
              <a:t> és Részletes HLD</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64869" t="58057" r="13863" b="28445"/>
          <a:stretch/>
        </p:blipFill>
        <p:spPr>
          <a:xfrm>
            <a:off x="10216460" y="4045399"/>
            <a:ext cx="1207710" cy="606576"/>
          </a:xfrm>
          <a:prstGeom prst="rect">
            <a:avLst/>
          </a:prstGeom>
        </p:spPr>
      </p:pic>
    </p:spTree>
    <p:extLst>
      <p:ext uri="{BB962C8B-B14F-4D97-AF65-F5344CB8AC3E}">
        <p14:creationId xmlns:p14="http://schemas.microsoft.com/office/powerpoint/2010/main" val="191395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5 – LOGIKAI ÉS FIZIKAI TERVEZÉS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14</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Logikai rendszerterv</a:t>
            </a:r>
          </a:p>
          <a:p>
            <a:pPr lvl="1" defTabSz="914377">
              <a:lnSpc>
                <a:spcPct val="100000"/>
              </a:lnSpc>
              <a:spcBef>
                <a:spcPts val="300"/>
              </a:spcBef>
              <a:spcAft>
                <a:spcPts val="200"/>
              </a:spcAft>
            </a:pPr>
            <a:r>
              <a:rPr lang="hu-HU" sz="1250" dirty="0">
                <a:latin typeface="Montserrat" pitchFamily="2" charset="77"/>
              </a:rPr>
              <a:t>Az ideális rendszerről szól</a:t>
            </a:r>
          </a:p>
          <a:p>
            <a:pPr lvl="1" defTabSz="914377">
              <a:lnSpc>
                <a:spcPct val="100000"/>
              </a:lnSpc>
              <a:spcBef>
                <a:spcPts val="300"/>
              </a:spcBef>
              <a:spcAft>
                <a:spcPts val="200"/>
              </a:spcAft>
            </a:pPr>
            <a:r>
              <a:rPr lang="hu-HU" sz="1250" dirty="0">
                <a:latin typeface="Montserrat" pitchFamily="2" charset="77"/>
              </a:rPr>
              <a:t>Nem veszi figyelembe a fizikai </a:t>
            </a:r>
            <a:r>
              <a:rPr lang="hu-HU" sz="1250" dirty="0" err="1">
                <a:latin typeface="Montserrat" pitchFamily="2" charset="77"/>
              </a:rPr>
              <a:t>limitációkat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Csak a rendszerből eredő </a:t>
            </a:r>
            <a:r>
              <a:rPr lang="hu-HU" sz="1250" dirty="0" err="1">
                <a:latin typeface="Montserrat" pitchFamily="2" charset="77"/>
              </a:rPr>
              <a:t>limitációkkal</a:t>
            </a:r>
            <a:r>
              <a:rPr lang="hu-HU" sz="1250" dirty="0">
                <a:latin typeface="Montserrat" pitchFamily="2" charset="77"/>
              </a:rPr>
              <a:t> számol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Fizikai rendszerterv</a:t>
            </a:r>
          </a:p>
          <a:p>
            <a:pPr lvl="1" defTabSz="914377">
              <a:lnSpc>
                <a:spcPct val="100000"/>
              </a:lnSpc>
              <a:spcBef>
                <a:spcPts val="300"/>
              </a:spcBef>
              <a:spcAft>
                <a:spcPts val="200"/>
              </a:spcAft>
            </a:pPr>
            <a:r>
              <a:rPr lang="hu-HU" sz="1250" dirty="0">
                <a:latin typeface="Montserrat" pitchFamily="2" charset="77"/>
              </a:rPr>
              <a:t>Logikai rendszerterv finomítása</a:t>
            </a:r>
          </a:p>
          <a:p>
            <a:pPr lvl="1" defTabSz="914377">
              <a:lnSpc>
                <a:spcPct val="100000"/>
              </a:lnSpc>
              <a:spcBef>
                <a:spcPts val="300"/>
              </a:spcBef>
              <a:spcAft>
                <a:spcPts val="200"/>
              </a:spcAft>
            </a:pPr>
            <a:r>
              <a:rPr lang="hu-HU" sz="1250" dirty="0">
                <a:latin typeface="Montserrat" pitchFamily="2" charset="77"/>
              </a:rPr>
              <a:t>Figyelembe veszi a fizikai </a:t>
            </a:r>
            <a:r>
              <a:rPr lang="hu-HU" sz="1250" dirty="0" err="1">
                <a:latin typeface="Montserrat" pitchFamily="2" charset="77"/>
              </a:rPr>
              <a:t>limitációkat</a:t>
            </a: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Közös jellemzők</a:t>
            </a:r>
          </a:p>
          <a:p>
            <a:pPr lvl="1" defTabSz="914377">
              <a:lnSpc>
                <a:spcPct val="100000"/>
              </a:lnSpc>
              <a:spcBef>
                <a:spcPts val="300"/>
              </a:spcBef>
              <a:spcAft>
                <a:spcPts val="200"/>
              </a:spcAft>
            </a:pPr>
            <a:r>
              <a:rPr lang="hu-HU" sz="1250" dirty="0">
                <a:latin typeface="Montserrat" pitchFamily="2" charset="77"/>
              </a:rPr>
              <a:t>Szöveges leírások</a:t>
            </a:r>
          </a:p>
          <a:p>
            <a:pPr lvl="1" defTabSz="914377">
              <a:lnSpc>
                <a:spcPct val="100000"/>
              </a:lnSpc>
              <a:spcBef>
                <a:spcPts val="300"/>
              </a:spcBef>
              <a:spcAft>
                <a:spcPts val="200"/>
              </a:spcAft>
            </a:pPr>
            <a:r>
              <a:rPr lang="hu-HU" sz="1250" dirty="0">
                <a:latin typeface="Montserrat" pitchFamily="2" charset="77"/>
              </a:rPr>
              <a:t>UML ábrák</a:t>
            </a:r>
          </a:p>
          <a:p>
            <a:pPr lvl="1" defTabSz="914377">
              <a:lnSpc>
                <a:spcPct val="100000"/>
              </a:lnSpc>
              <a:spcBef>
                <a:spcPts val="300"/>
              </a:spcBef>
              <a:spcAft>
                <a:spcPts val="200"/>
              </a:spcAft>
            </a:pPr>
            <a:r>
              <a:rPr lang="hu-HU" sz="1250" dirty="0">
                <a:latin typeface="Montserrat" pitchFamily="2" charset="77"/>
              </a:rPr>
              <a:t>Az új, </a:t>
            </a:r>
            <a:r>
              <a:rPr lang="hu-HU" sz="1250" dirty="0" err="1">
                <a:latin typeface="Montserrat" pitchFamily="2" charset="77"/>
              </a:rPr>
              <a:t>Lightweight</a:t>
            </a:r>
            <a:r>
              <a:rPr lang="hu-HU" sz="1250" dirty="0">
                <a:latin typeface="Montserrat" pitchFamily="2" charset="77"/>
              </a:rPr>
              <a:t> módszertanok már elhagyják őket</a:t>
            </a:r>
          </a:p>
          <a:p>
            <a:pPr lvl="1" defTabSz="914377">
              <a:lnSpc>
                <a:spcPct val="100000"/>
              </a:lnSpc>
              <a:spcBef>
                <a:spcPts val="300"/>
              </a:spcBef>
              <a:spcAft>
                <a:spcPts val="200"/>
              </a:spcAft>
            </a:pPr>
            <a:r>
              <a:rPr lang="hu-HU" sz="1250" dirty="0">
                <a:latin typeface="Montserrat" pitchFamily="2" charset="77"/>
              </a:rPr>
              <a:t>Alapja a funkcionális specifikáció</a:t>
            </a:r>
          </a:p>
          <a:p>
            <a:pPr lvl="2" defTabSz="914377">
              <a:lnSpc>
                <a:spcPct val="100000"/>
              </a:lnSpc>
              <a:spcBef>
                <a:spcPts val="300"/>
              </a:spcBef>
              <a:spcAft>
                <a:spcPts val="200"/>
              </a:spcAft>
            </a:pPr>
            <a:r>
              <a:rPr lang="hu-HU" sz="1200" dirty="0">
                <a:latin typeface="Montserrat" pitchFamily="2" charset="77"/>
              </a:rPr>
              <a:t>De itt a programozók, üzemeltetők szemszögéből</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50953" t="76646" r="27779" b="9856"/>
          <a:stretch/>
        </p:blipFill>
        <p:spPr>
          <a:xfrm>
            <a:off x="9399479" y="4914643"/>
            <a:ext cx="1207710" cy="606576"/>
          </a:xfrm>
          <a:prstGeom prst="rect">
            <a:avLst/>
          </a:prstGeom>
        </p:spPr>
      </p:pic>
    </p:spTree>
    <p:extLst>
      <p:ext uri="{BB962C8B-B14F-4D97-AF65-F5344CB8AC3E}">
        <p14:creationId xmlns:p14="http://schemas.microsoft.com/office/powerpoint/2010/main" val="3462076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9FEC8-56C8-B0FA-B6D0-AB7DEA93A884}"/>
              </a:ext>
            </a:extLst>
          </p:cNvPr>
          <p:cNvPicPr>
            <a:picLocks noChangeAspect="1"/>
          </p:cNvPicPr>
          <p:nvPr/>
        </p:nvPicPr>
        <p:blipFill>
          <a:blip r:embed="rId3"/>
          <a:stretch>
            <a:fillRect/>
          </a:stretch>
        </p:blipFill>
        <p:spPr>
          <a:xfrm>
            <a:off x="8509199" y="719999"/>
            <a:ext cx="3682801" cy="6138001"/>
          </a:xfrm>
          <a:prstGeom prst="rect">
            <a:avLst/>
          </a:prstGeom>
        </p:spPr>
      </p:pic>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4 – RENDSZERTERV FEJEZETEI</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solidFill>
                  <a:schemeClr val="bg1"/>
                </a:solidFill>
                <a:latin typeface="Montserrat" pitchFamily="2" charset="77"/>
              </a:rPr>
              <a:t>15</a:t>
            </a:fld>
            <a:endParaRPr lang="en-GB" b="1" dirty="0">
              <a:solidFill>
                <a:schemeClr val="bg1"/>
              </a:solidFill>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dirty="0">
                <a:latin typeface="Montserrat" pitchFamily="2" charset="77"/>
              </a:rPr>
              <a:t>Az új módszertanok már elengedték a szükségességét</a:t>
            </a:r>
          </a:p>
          <a:p>
            <a:pPr defTabSz="914377">
              <a:lnSpc>
                <a:spcPct val="100000"/>
              </a:lnSpc>
              <a:spcBef>
                <a:spcPts val="300"/>
              </a:spcBef>
              <a:spcAft>
                <a:spcPts val="200"/>
              </a:spcAft>
            </a:pPr>
            <a:r>
              <a:rPr lang="hu-HU" sz="1400" dirty="0">
                <a:latin typeface="Montserrat" pitchFamily="2" charset="77"/>
              </a:rPr>
              <a:t>Nagyon sok idő egy rendszertervet megírni és nincs rá</a:t>
            </a:r>
            <a:br>
              <a:rPr lang="hu-HU" sz="1400" dirty="0">
                <a:latin typeface="Montserrat" pitchFamily="2" charset="77"/>
              </a:rPr>
            </a:br>
            <a:r>
              <a:rPr lang="hu-HU" sz="1400" dirty="0">
                <a:latin typeface="Montserrat" pitchFamily="2" charset="77"/>
              </a:rPr>
              <a:t>de-facto keret, vállalatonként változhat!</a:t>
            </a:r>
          </a:p>
          <a:p>
            <a:pPr defTabSz="914377">
              <a:lnSpc>
                <a:spcPct val="100000"/>
              </a:lnSpc>
              <a:spcBef>
                <a:spcPts val="300"/>
              </a:spcBef>
              <a:spcAft>
                <a:spcPts val="200"/>
              </a:spcAft>
            </a:pPr>
            <a:r>
              <a:rPr lang="hu-HU" sz="1400" b="1" dirty="0">
                <a:latin typeface="Montserrat" pitchFamily="2" charset="77"/>
              </a:rPr>
              <a:t>Az anyag tanulásakor olvassuk el és értelmezzük minden elem lényegét, szerepét és fontosságát!</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49257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6 – IMPLEMENTÁCIÓ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16</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Logikai rendszerterv</a:t>
            </a:r>
          </a:p>
          <a:p>
            <a:pPr lvl="1" defTabSz="914377">
              <a:lnSpc>
                <a:spcPct val="100000"/>
              </a:lnSpc>
              <a:spcBef>
                <a:spcPts val="300"/>
              </a:spcBef>
              <a:spcAft>
                <a:spcPts val="200"/>
              </a:spcAft>
            </a:pPr>
            <a:r>
              <a:rPr lang="hu-HU" sz="1250" dirty="0">
                <a:latin typeface="Montserrat" pitchFamily="2" charset="77"/>
              </a:rPr>
              <a:t>Az ideális rendszerről szól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Szállítandók</a:t>
            </a:r>
          </a:p>
          <a:p>
            <a:pPr lvl="1" defTabSz="914377">
              <a:lnSpc>
                <a:spcPct val="100000"/>
              </a:lnSpc>
              <a:spcBef>
                <a:spcPts val="300"/>
              </a:spcBef>
              <a:spcAft>
                <a:spcPts val="200"/>
              </a:spcAft>
            </a:pPr>
            <a:r>
              <a:rPr lang="hu-HU" sz="1250" dirty="0">
                <a:latin typeface="Montserrat" pitchFamily="2" charset="77"/>
              </a:rPr>
              <a:t>Forráskód</a:t>
            </a:r>
          </a:p>
          <a:p>
            <a:pPr lvl="2" defTabSz="914377">
              <a:lnSpc>
                <a:spcPct val="100000"/>
              </a:lnSpc>
              <a:spcBef>
                <a:spcPts val="300"/>
              </a:spcBef>
              <a:spcAft>
                <a:spcPts val="200"/>
              </a:spcAft>
            </a:pPr>
            <a:r>
              <a:rPr lang="hu-HU" sz="1200" dirty="0">
                <a:latin typeface="Montserrat" pitchFamily="2" charset="77"/>
              </a:rPr>
              <a:t>Régi metodológiák – PROD kód</a:t>
            </a:r>
          </a:p>
          <a:p>
            <a:pPr lvl="2" defTabSz="914377">
              <a:lnSpc>
                <a:spcPct val="100000"/>
              </a:lnSpc>
              <a:spcBef>
                <a:spcPts val="300"/>
              </a:spcBef>
              <a:spcAft>
                <a:spcPts val="200"/>
              </a:spcAft>
            </a:pPr>
            <a:r>
              <a:rPr lang="hu-HU" sz="1200" dirty="0">
                <a:latin typeface="Montserrat" pitchFamily="2" charset="77"/>
              </a:rPr>
              <a:t>Új metodológiák – Prototípus kód</a:t>
            </a:r>
          </a:p>
          <a:p>
            <a:pPr lvl="1" defTabSz="914377">
              <a:lnSpc>
                <a:spcPct val="100000"/>
              </a:lnSpc>
              <a:spcBef>
                <a:spcPts val="300"/>
              </a:spcBef>
              <a:spcAft>
                <a:spcPts val="200"/>
              </a:spcAft>
            </a:pPr>
            <a:r>
              <a:rPr lang="hu-HU" sz="1250" dirty="0">
                <a:latin typeface="Montserrat" pitchFamily="2" charset="77"/>
              </a:rPr>
              <a:t>Programozói dokumentáció</a:t>
            </a: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r>
              <a:rPr lang="hu-HU" sz="1350" b="1" dirty="0">
                <a:latin typeface="Montserrat" pitchFamily="2" charset="77"/>
              </a:rPr>
              <a:t>Kérdés:</a:t>
            </a:r>
            <a:r>
              <a:rPr lang="hu-HU" sz="1350" dirty="0">
                <a:latin typeface="Montserrat" pitchFamily="2" charset="77"/>
              </a:rPr>
              <a:t> Mit tehetünk, ha Implementáció során valami mégis megvalósíthatatlannak nyilvánul?</a:t>
            </a:r>
          </a:p>
          <a:p>
            <a:pPr marL="0" indent="0" defTabSz="914377">
              <a:lnSpc>
                <a:spcPct val="100000"/>
              </a:lnSpc>
              <a:spcBef>
                <a:spcPts val="300"/>
              </a:spcBef>
              <a:spcAft>
                <a:spcPts val="200"/>
              </a:spcAft>
              <a:buNone/>
            </a:pPr>
            <a:r>
              <a:rPr lang="hu-HU" sz="1350" b="1" dirty="0">
                <a:latin typeface="Montserrat" pitchFamily="2" charset="77"/>
              </a:rPr>
              <a:t>Kérdés:</a:t>
            </a:r>
            <a:r>
              <a:rPr lang="hu-HU" sz="1350" dirty="0">
                <a:latin typeface="Montserrat" pitchFamily="2" charset="77"/>
              </a:rPr>
              <a:t> Hogyan érdemes belefogni?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24712" t="76832" r="54020" b="9670"/>
          <a:stretch/>
        </p:blipFill>
        <p:spPr>
          <a:xfrm>
            <a:off x="7913140" y="4914643"/>
            <a:ext cx="1207710" cy="606576"/>
          </a:xfrm>
          <a:prstGeom prst="rect">
            <a:avLst/>
          </a:prstGeom>
        </p:spPr>
      </p:pic>
    </p:spTree>
    <p:extLst>
      <p:ext uri="{BB962C8B-B14F-4D97-AF65-F5344CB8AC3E}">
        <p14:creationId xmlns:p14="http://schemas.microsoft.com/office/powerpoint/2010/main" val="177414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7 – TESZTELÉS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17</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Miért kell átadás előtt tesztelnünk?</a:t>
            </a:r>
          </a:p>
          <a:p>
            <a:pPr lvl="1" defTabSz="914377">
              <a:lnSpc>
                <a:spcPct val="100000"/>
              </a:lnSpc>
              <a:spcBef>
                <a:spcPts val="300"/>
              </a:spcBef>
              <a:spcAft>
                <a:spcPts val="200"/>
              </a:spcAft>
            </a:pPr>
            <a:r>
              <a:rPr lang="hu-HU" sz="1250" dirty="0">
                <a:latin typeface="Montserrat" pitchFamily="2" charset="77"/>
              </a:rPr>
              <a:t>A meglévő hibákat még az üzembehelyezés előtt megtaláljuk és felmérhessük az okozott kockázatot</a:t>
            </a:r>
          </a:p>
          <a:p>
            <a:pPr lvl="1" defTabSz="914377">
              <a:lnSpc>
                <a:spcPct val="100000"/>
              </a:lnSpc>
              <a:spcBef>
                <a:spcPts val="300"/>
              </a:spcBef>
              <a:spcAft>
                <a:spcPts val="200"/>
              </a:spcAft>
            </a:pPr>
            <a:r>
              <a:rPr lang="hu-HU" sz="1250" dirty="0">
                <a:latin typeface="Montserrat" pitchFamily="2" charset="77"/>
              </a:rPr>
              <a:t>Emberek írják a kódot, az emberek történetesen hibáznak</a:t>
            </a:r>
          </a:p>
          <a:p>
            <a:pPr lvl="1" defTabSz="914377">
              <a:lnSpc>
                <a:spcPct val="100000"/>
              </a:lnSpc>
              <a:spcBef>
                <a:spcPts val="300"/>
              </a:spcBef>
              <a:spcAft>
                <a:spcPts val="200"/>
              </a:spcAft>
            </a:pPr>
            <a:r>
              <a:rPr lang="hu-HU" sz="1250" dirty="0">
                <a:latin typeface="Montserrat" pitchFamily="2" charset="77"/>
              </a:rPr>
              <a:t>Csak az alaposan letesztelt elemekről tudjuk őszintén elmondani, hogy nincs bennük működést befolyásoló hiba</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12585" t="58243" r="66147" b="28259"/>
          <a:stretch/>
        </p:blipFill>
        <p:spPr>
          <a:xfrm>
            <a:off x="7235903" y="4067719"/>
            <a:ext cx="1207710" cy="606576"/>
          </a:xfrm>
          <a:prstGeom prst="rect">
            <a:avLst/>
          </a:prstGeom>
        </p:spPr>
      </p:pic>
    </p:spTree>
    <p:extLst>
      <p:ext uri="{BB962C8B-B14F-4D97-AF65-F5344CB8AC3E}">
        <p14:creationId xmlns:p14="http://schemas.microsoft.com/office/powerpoint/2010/main" val="410346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 TESZTELÉS ALAPELVEI</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18</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A tesztelés a hibák jelenlétét jelzi</a:t>
            </a:r>
          </a:p>
          <a:p>
            <a:pPr lvl="1" defTabSz="914377">
              <a:lnSpc>
                <a:spcPct val="100000"/>
              </a:lnSpc>
              <a:spcBef>
                <a:spcPts val="300"/>
              </a:spcBef>
              <a:spcAft>
                <a:spcPts val="200"/>
              </a:spcAft>
            </a:pPr>
            <a:r>
              <a:rPr lang="hu-HU" sz="1250" dirty="0">
                <a:latin typeface="Montserrat" pitchFamily="2" charset="77"/>
              </a:rPr>
              <a:t>Képes felfedni azokat</a:t>
            </a:r>
          </a:p>
          <a:p>
            <a:pPr lvl="1" defTabSz="914377">
              <a:lnSpc>
                <a:spcPct val="100000"/>
              </a:lnSpc>
              <a:spcBef>
                <a:spcPts val="300"/>
              </a:spcBef>
              <a:spcAft>
                <a:spcPts val="200"/>
              </a:spcAft>
            </a:pPr>
            <a:r>
              <a:rPr lang="hu-HU" sz="1250" dirty="0">
                <a:latin typeface="Montserrat" pitchFamily="2" charset="77"/>
              </a:rPr>
              <a:t>A szoftver minőségét és megbízhatóságát növeli</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Nem lehet „mindent is” tesztelni</a:t>
            </a:r>
          </a:p>
          <a:p>
            <a:pPr lvl="1" defTabSz="914377">
              <a:lnSpc>
                <a:spcPct val="100000"/>
              </a:lnSpc>
              <a:spcBef>
                <a:spcPts val="300"/>
              </a:spcBef>
              <a:spcAft>
                <a:spcPts val="200"/>
              </a:spcAft>
            </a:pPr>
            <a:r>
              <a:rPr lang="hu-HU" sz="1250" dirty="0">
                <a:latin typeface="Montserrat" pitchFamily="2" charset="77"/>
              </a:rPr>
              <a:t>Általában csak a magas kockázatú és prioritású részeket teszteljük</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Korai tesztek</a:t>
            </a:r>
          </a:p>
          <a:p>
            <a:pPr lvl="1" defTabSz="914377">
              <a:lnSpc>
                <a:spcPct val="100000"/>
              </a:lnSpc>
              <a:spcBef>
                <a:spcPts val="300"/>
              </a:spcBef>
              <a:spcAft>
                <a:spcPts val="200"/>
              </a:spcAft>
            </a:pPr>
            <a:r>
              <a:rPr lang="hu-HU" sz="1250" dirty="0">
                <a:latin typeface="Montserrat" pitchFamily="2" charset="77"/>
              </a:rPr>
              <a:t>Minél korábban jön ki a hiba, annál könnyebb és olcsóbb azt javítani</a:t>
            </a:r>
          </a:p>
          <a:p>
            <a:pPr lvl="1" defTabSz="914377">
              <a:lnSpc>
                <a:spcPct val="100000"/>
              </a:lnSpc>
              <a:spcBef>
                <a:spcPts val="300"/>
              </a:spcBef>
              <a:spcAft>
                <a:spcPts val="200"/>
              </a:spcAft>
            </a:pPr>
            <a:r>
              <a:rPr lang="hu-HU" sz="1250" dirty="0">
                <a:latin typeface="Montserrat" pitchFamily="2" charset="77"/>
              </a:rPr>
              <a:t>Már az elkészült dokumentációkat is lehet (és érdemes) tesztelni!</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Hibák csoportosulása</a:t>
            </a:r>
          </a:p>
          <a:p>
            <a:pPr lvl="1" defTabSz="914377">
              <a:lnSpc>
                <a:spcPct val="100000"/>
              </a:lnSpc>
              <a:spcBef>
                <a:spcPts val="300"/>
              </a:spcBef>
              <a:spcAft>
                <a:spcPts val="200"/>
              </a:spcAft>
            </a:pPr>
            <a:r>
              <a:rPr lang="hu-HU" sz="1250" dirty="0">
                <a:latin typeface="Montserrat" pitchFamily="2" charset="77"/>
              </a:rPr>
              <a:t>Nincs végtelen időnk tesztelésre, emiatt a leginkább kitett és érzékeny rendszerekre kell koncentrálnunk</a:t>
            </a:r>
          </a:p>
          <a:p>
            <a:pPr lvl="1" defTabSz="914377">
              <a:lnSpc>
                <a:spcPct val="100000"/>
              </a:lnSpc>
              <a:spcBef>
                <a:spcPts val="300"/>
              </a:spcBef>
              <a:spcAft>
                <a:spcPts val="200"/>
              </a:spcAft>
            </a:pPr>
            <a:r>
              <a:rPr lang="hu-HU" sz="1250" dirty="0">
                <a:latin typeface="Montserrat" pitchFamily="2" charset="77"/>
              </a:rPr>
              <a:t>A bemenetek esetén használjunk szélső értékeket!</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A „féregírtó” paradoxon</a:t>
            </a:r>
          </a:p>
          <a:p>
            <a:pPr lvl="1" defTabSz="914377">
              <a:lnSpc>
                <a:spcPct val="100000"/>
              </a:lnSpc>
              <a:spcBef>
                <a:spcPts val="300"/>
              </a:spcBef>
              <a:spcAft>
                <a:spcPts val="200"/>
              </a:spcAft>
            </a:pPr>
            <a:r>
              <a:rPr lang="hu-HU" sz="1250" dirty="0">
                <a:latin typeface="Montserrat" pitchFamily="2" charset="77"/>
              </a:rPr>
              <a:t>Ha ugyanazokat a teszteket futtatjuk, azok egyre kevesebb hibát fognak találni, ezért bővíteni kell őket!</a:t>
            </a:r>
          </a:p>
          <a:p>
            <a:pPr lvl="1" defTabSz="914377">
              <a:lnSpc>
                <a:spcPct val="100000"/>
              </a:lnSpc>
              <a:spcBef>
                <a:spcPts val="300"/>
              </a:spcBef>
              <a:spcAft>
                <a:spcPts val="200"/>
              </a:spcAft>
            </a:pPr>
            <a:r>
              <a:rPr lang="hu-HU" sz="1250" dirty="0">
                <a:latin typeface="Montserrat" pitchFamily="2" charset="77"/>
              </a:rPr>
              <a:t>Antibiotikumos kezelés esete – A fennmaradó 1% rezisztens, ők a legveszélyesebbek</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A tesztelés függ a körülményektől</a:t>
            </a:r>
          </a:p>
          <a:p>
            <a:pPr lvl="1" defTabSz="914377">
              <a:lnSpc>
                <a:spcPct val="100000"/>
              </a:lnSpc>
              <a:spcBef>
                <a:spcPts val="300"/>
              </a:spcBef>
              <a:spcAft>
                <a:spcPts val="200"/>
              </a:spcAft>
            </a:pPr>
            <a:r>
              <a:rPr lang="hu-HU" sz="1250" dirty="0">
                <a:latin typeface="Montserrat" pitchFamily="2" charset="77"/>
              </a:rPr>
              <a:t>Másképp tesztelünk a környezet és idő függvényében</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A hibátlan rendszer téveszméje</a:t>
            </a:r>
          </a:p>
          <a:p>
            <a:pPr lvl="1" defTabSz="914377">
              <a:lnSpc>
                <a:spcPct val="100000"/>
              </a:lnSpc>
              <a:spcBef>
                <a:spcPts val="300"/>
              </a:spcBef>
              <a:spcAft>
                <a:spcPts val="200"/>
              </a:spcAft>
            </a:pPr>
            <a:r>
              <a:rPr lang="hu-HU" sz="1250" dirty="0">
                <a:latin typeface="Montserrat" pitchFamily="2" charset="77"/>
              </a:rPr>
              <a:t>A hibák kijavítása nem egyenlő az igények teljesítésével!</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65906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073C4-3C1A-FDC2-E62F-B8A401BE2E5A}"/>
              </a:ext>
            </a:extLst>
          </p:cNvPr>
          <p:cNvSpPr/>
          <p:nvPr/>
        </p:nvSpPr>
        <p:spPr>
          <a:xfrm>
            <a:off x="0" y="2274737"/>
            <a:ext cx="12192000" cy="3373112"/>
          </a:xfrm>
          <a:prstGeom prst="rect">
            <a:avLst/>
          </a:prstGeom>
          <a:solidFill>
            <a:srgbClr val="003366">
              <a:alpha val="1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5" name="Rounded Rectangle 4">
            <a:extLst>
              <a:ext uri="{FF2B5EF4-FFF2-40B4-BE49-F238E27FC236}">
                <a16:creationId xmlns:a16="http://schemas.microsoft.com/office/drawing/2014/main" id="{3DFA0593-924A-5EFE-66ED-BC24B1AFD613}"/>
              </a:ext>
            </a:extLst>
          </p:cNvPr>
          <p:cNvSpPr/>
          <p:nvPr/>
        </p:nvSpPr>
        <p:spPr>
          <a:xfrm>
            <a:off x="876176"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FF119817-D3D7-181E-57F5-A3C0B2903BB2}"/>
              </a:ext>
            </a:extLst>
          </p:cNvPr>
          <p:cNvSpPr/>
          <p:nvPr/>
        </p:nvSpPr>
        <p:spPr>
          <a:xfrm>
            <a:off x="4470402"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a:t>
            </a:fld>
            <a:endParaRPr lang="en-GB" b="1" dirty="0">
              <a:latin typeface="Montserrat" pitchFamily="2" charset="77"/>
            </a:endParaRPr>
          </a:p>
        </p:txBody>
      </p:sp>
      <p:sp>
        <p:nvSpPr>
          <p:cNvPr id="24" name="TextBox 23">
            <a:extLst>
              <a:ext uri="{FF2B5EF4-FFF2-40B4-BE49-F238E27FC236}">
                <a16:creationId xmlns:a16="http://schemas.microsoft.com/office/drawing/2014/main" id="{19059A9A-14A3-71B7-FED8-129C5C6457DE}"/>
              </a:ext>
            </a:extLst>
          </p:cNvPr>
          <p:cNvSpPr txBox="1"/>
          <p:nvPr/>
        </p:nvSpPr>
        <p:spPr>
          <a:xfrm>
            <a:off x="876176" y="1879756"/>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2, </a:t>
            </a:r>
            <a:r>
              <a:rPr lang="en-GB" b="1" dirty="0" err="1">
                <a:solidFill>
                  <a:srgbClr val="003366"/>
                </a:solidFill>
                <a:latin typeface="Montserrat ExtraBold" pitchFamily="2" charset="77"/>
              </a:rPr>
              <a:t>Szoftverkrízis</a:t>
            </a:r>
            <a:endParaRPr lang="en-GB" b="1" dirty="0">
              <a:solidFill>
                <a:srgbClr val="003366"/>
              </a:solidFill>
              <a:latin typeface="Montserrat ExtraBold" pitchFamily="2" charset="77"/>
            </a:endParaRPr>
          </a:p>
        </p:txBody>
      </p:sp>
      <p:sp>
        <p:nvSpPr>
          <p:cNvPr id="25" name="TextBox 24">
            <a:extLst>
              <a:ext uri="{FF2B5EF4-FFF2-40B4-BE49-F238E27FC236}">
                <a16:creationId xmlns:a16="http://schemas.microsoft.com/office/drawing/2014/main" id="{DD0867BB-FF9F-FB2C-7F0C-DEBE21372F11}"/>
              </a:ext>
            </a:extLst>
          </p:cNvPr>
          <p:cNvSpPr txBox="1"/>
          <p:nvPr/>
        </p:nvSpPr>
        <p:spPr>
          <a:xfrm>
            <a:off x="4470402" y="1879756"/>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3, </a:t>
            </a:r>
            <a:r>
              <a:rPr lang="en-GB" b="1" dirty="0" err="1">
                <a:solidFill>
                  <a:srgbClr val="003366"/>
                </a:solidFill>
                <a:latin typeface="Montserrat ExtraBold" pitchFamily="2" charset="77"/>
              </a:rPr>
              <a:t>Módszertanok</a:t>
            </a:r>
            <a:endParaRPr lang="en-GB" b="1" dirty="0">
              <a:solidFill>
                <a:srgbClr val="003366"/>
              </a:solidFill>
              <a:latin typeface="Montserrat ExtraBold"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TÉMAKÖRÖK:</a:t>
            </a:r>
          </a:p>
        </p:txBody>
      </p:sp>
      <p:cxnSp>
        <p:nvCxnSpPr>
          <p:cNvPr id="30" name="Straight Connector 29">
            <a:extLst>
              <a:ext uri="{FF2B5EF4-FFF2-40B4-BE49-F238E27FC236}">
                <a16:creationId xmlns:a16="http://schemas.microsoft.com/office/drawing/2014/main" id="{87D89393-9C44-8231-05EA-9CFA8FE71BAA}"/>
              </a:ext>
            </a:extLst>
          </p:cNvPr>
          <p:cNvCxnSpPr/>
          <p:nvPr/>
        </p:nvCxnSpPr>
        <p:spPr>
          <a:xfrm>
            <a:off x="1187981"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DDF29B6-4F37-C990-A8C2-8E027851DC54}"/>
              </a:ext>
            </a:extLst>
          </p:cNvPr>
          <p:cNvCxnSpPr/>
          <p:nvPr/>
        </p:nvCxnSpPr>
        <p:spPr>
          <a:xfrm>
            <a:off x="4782203"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988285" y="2557488"/>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SDLC</a:t>
            </a:r>
            <a:endParaRPr lang="hu-HU" sz="11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5" name="Tartalom helye 3">
            <a:extLst>
              <a:ext uri="{FF2B5EF4-FFF2-40B4-BE49-F238E27FC236}">
                <a16:creationId xmlns:a16="http://schemas.microsoft.com/office/drawing/2014/main" id="{85A9035B-51CC-20A6-AC0E-3CD41C920BA5}"/>
              </a:ext>
            </a:extLst>
          </p:cNvPr>
          <p:cNvSpPr txBox="1">
            <a:spLocks/>
          </p:cNvSpPr>
          <p:nvPr/>
        </p:nvSpPr>
        <p:spPr>
          <a:xfrm>
            <a:off x="4582823" y="2557488"/>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Strukturális modellek</a:t>
            </a:r>
          </a:p>
          <a:p>
            <a:pPr marL="477834" lvl="1" indent="-134934" defTabSz="914377">
              <a:lnSpc>
                <a:spcPct val="100000"/>
              </a:lnSpc>
              <a:spcBef>
                <a:spcPts val="300"/>
              </a:spcBef>
              <a:spcAft>
                <a:spcPts val="200"/>
              </a:spcAft>
            </a:pPr>
            <a:r>
              <a:rPr lang="hu-HU" sz="1250" dirty="0">
                <a:latin typeface="Montserrat" pitchFamily="2" charset="77"/>
              </a:rPr>
              <a:t>Vízesés modell</a:t>
            </a:r>
          </a:p>
          <a:p>
            <a:pPr marL="477834" lvl="1" indent="-134934" defTabSz="914377">
              <a:lnSpc>
                <a:spcPct val="100000"/>
              </a:lnSpc>
              <a:spcBef>
                <a:spcPts val="300"/>
              </a:spcBef>
              <a:spcAft>
                <a:spcPts val="200"/>
              </a:spcAft>
            </a:pPr>
            <a:r>
              <a:rPr lang="hu-HU" sz="1250" dirty="0">
                <a:latin typeface="Montserrat" pitchFamily="2" charset="77"/>
              </a:rPr>
              <a:t>SSADM</a:t>
            </a:r>
          </a:p>
          <a:p>
            <a:pPr marL="477834" lvl="1" indent="-134934" defTabSz="914377">
              <a:lnSpc>
                <a:spcPct val="100000"/>
              </a:lnSpc>
              <a:spcBef>
                <a:spcPts val="300"/>
              </a:spcBef>
              <a:spcAft>
                <a:spcPts val="200"/>
              </a:spcAft>
            </a:pPr>
            <a:r>
              <a:rPr lang="hu-HU" sz="1250" dirty="0">
                <a:latin typeface="Montserrat" pitchFamily="2" charset="77"/>
              </a:rPr>
              <a:t>V-modell</a:t>
            </a:r>
          </a:p>
          <a:p>
            <a:pPr marL="134934" indent="-134934" defTabSz="914377">
              <a:lnSpc>
                <a:spcPct val="100000"/>
              </a:lnSpc>
              <a:spcBef>
                <a:spcPts val="300"/>
              </a:spcBef>
              <a:spcAft>
                <a:spcPts val="200"/>
              </a:spcAft>
            </a:pPr>
            <a:r>
              <a:rPr lang="hu-HU" sz="1400" dirty="0">
                <a:latin typeface="Montserrat" pitchFamily="2" charset="77"/>
              </a:rPr>
              <a:t>Prototípusmodell</a:t>
            </a:r>
          </a:p>
          <a:p>
            <a:pPr marL="134934" indent="-134934" defTabSz="914377">
              <a:lnSpc>
                <a:spcPct val="100000"/>
              </a:lnSpc>
              <a:spcBef>
                <a:spcPts val="300"/>
              </a:spcBef>
              <a:spcAft>
                <a:spcPts val="200"/>
              </a:spcAft>
            </a:pPr>
            <a:r>
              <a:rPr lang="hu-HU" sz="1400" dirty="0">
                <a:latin typeface="Montserrat" pitchFamily="2" charset="77"/>
              </a:rPr>
              <a:t>Spirálmodell</a:t>
            </a:r>
          </a:p>
          <a:p>
            <a:pPr marL="134934" indent="-134934" defTabSz="914377">
              <a:lnSpc>
                <a:spcPct val="100000"/>
              </a:lnSpc>
              <a:spcBef>
                <a:spcPts val="300"/>
              </a:spcBef>
              <a:spcAft>
                <a:spcPts val="200"/>
              </a:spcAft>
            </a:pPr>
            <a:r>
              <a:rPr lang="hu-HU" sz="1400" dirty="0">
                <a:latin typeface="Montserrat" pitchFamily="2" charset="77"/>
              </a:rPr>
              <a:t>Iteratív és Inkrementális</a:t>
            </a:r>
          </a:p>
          <a:p>
            <a:pPr marL="477834" lvl="1" indent="-134934" defTabSz="914377">
              <a:lnSpc>
                <a:spcPct val="100000"/>
              </a:lnSpc>
              <a:spcBef>
                <a:spcPts val="300"/>
              </a:spcBef>
              <a:spcAft>
                <a:spcPts val="200"/>
              </a:spcAft>
            </a:pPr>
            <a:r>
              <a:rPr lang="hu-HU" sz="1250" dirty="0">
                <a:latin typeface="Montserrat" pitchFamily="2" charset="77"/>
              </a:rPr>
              <a:t>RUP</a:t>
            </a:r>
          </a:p>
          <a:p>
            <a:pPr marL="477834" lvl="1" indent="-134934" defTabSz="914377">
              <a:lnSpc>
                <a:spcPct val="100000"/>
              </a:lnSpc>
              <a:spcBef>
                <a:spcPts val="300"/>
              </a:spcBef>
              <a:spcAft>
                <a:spcPts val="200"/>
              </a:spcAft>
            </a:pPr>
            <a:r>
              <a:rPr lang="hu-HU" sz="1250" dirty="0">
                <a:latin typeface="Montserrat" pitchFamily="2" charset="77"/>
              </a:rPr>
              <a:t>RAD</a:t>
            </a:r>
          </a:p>
          <a:p>
            <a:pPr marL="477834" lvl="1" indent="-134934" defTabSz="914377">
              <a:lnSpc>
                <a:spcPct val="100000"/>
              </a:lnSpc>
              <a:spcBef>
                <a:spcPts val="300"/>
              </a:spcBef>
              <a:spcAft>
                <a:spcPts val="200"/>
              </a:spcAft>
            </a:pPr>
            <a:r>
              <a:rPr lang="hu-HU" sz="1250" dirty="0" err="1">
                <a:latin typeface="Montserrat" pitchFamily="2" charset="77"/>
              </a:rPr>
              <a:t>Agile</a:t>
            </a:r>
            <a:endParaRPr lang="hu-HU" sz="1250" dirty="0">
              <a:latin typeface="Montserrat" pitchFamily="2" charset="77"/>
            </a:endParaRPr>
          </a:p>
          <a:p>
            <a:pPr marL="477834" lvl="1" indent="-134934" defTabSz="914377">
              <a:lnSpc>
                <a:spcPct val="100000"/>
              </a:lnSpc>
              <a:spcBef>
                <a:spcPts val="300"/>
              </a:spcBef>
              <a:spcAft>
                <a:spcPts val="200"/>
              </a:spcAft>
            </a:pPr>
            <a:r>
              <a:rPr lang="hu-HU" sz="1250" dirty="0">
                <a:latin typeface="Montserrat" pitchFamily="2" charset="77"/>
              </a:rPr>
              <a:t>Extrém programozás</a:t>
            </a:r>
          </a:p>
          <a:p>
            <a:pPr marL="477834" lvl="1" indent="-134934" defTabSz="914377">
              <a:lnSpc>
                <a:spcPct val="100000"/>
              </a:lnSpc>
              <a:spcBef>
                <a:spcPts val="300"/>
              </a:spcBef>
              <a:spcAft>
                <a:spcPts val="200"/>
              </a:spcAft>
            </a:pPr>
            <a:r>
              <a:rPr lang="hu-HU" sz="1250" dirty="0" err="1">
                <a:latin typeface="Montserrat" pitchFamily="2" charset="77"/>
              </a:rPr>
              <a:t>Scrum</a:t>
            </a:r>
            <a:endParaRPr lang="hu-HU" sz="125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057646B-87C4-99EE-D35C-0D5786FB3B49}"/>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Rounded Rectangle 3">
            <a:extLst>
              <a:ext uri="{FF2B5EF4-FFF2-40B4-BE49-F238E27FC236}">
                <a16:creationId xmlns:a16="http://schemas.microsoft.com/office/drawing/2014/main" id="{27832BC5-247C-98FF-FEE7-F44AC0614141}"/>
              </a:ext>
            </a:extLst>
          </p:cNvPr>
          <p:cNvSpPr/>
          <p:nvPr/>
        </p:nvSpPr>
        <p:spPr>
          <a:xfrm>
            <a:off x="8064628"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7FE8123-248E-8D83-BE24-DECA119CDBCB}"/>
              </a:ext>
            </a:extLst>
          </p:cNvPr>
          <p:cNvSpPr txBox="1"/>
          <p:nvPr/>
        </p:nvSpPr>
        <p:spPr>
          <a:xfrm>
            <a:off x="8064628" y="1879756"/>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4, </a:t>
            </a:r>
            <a:r>
              <a:rPr lang="en-GB" b="1" dirty="0" err="1">
                <a:solidFill>
                  <a:srgbClr val="003366"/>
                </a:solidFill>
                <a:latin typeface="Montserrat ExtraBold" pitchFamily="2" charset="77"/>
              </a:rPr>
              <a:t>Kockázatkezelés</a:t>
            </a:r>
            <a:endParaRPr lang="en-GB" b="1" dirty="0">
              <a:solidFill>
                <a:srgbClr val="003366"/>
              </a:solidFill>
              <a:latin typeface="Montserrat ExtraBold" pitchFamily="2" charset="77"/>
            </a:endParaRPr>
          </a:p>
        </p:txBody>
      </p:sp>
      <p:cxnSp>
        <p:nvCxnSpPr>
          <p:cNvPr id="9" name="Straight Connector 8">
            <a:extLst>
              <a:ext uri="{FF2B5EF4-FFF2-40B4-BE49-F238E27FC236}">
                <a16:creationId xmlns:a16="http://schemas.microsoft.com/office/drawing/2014/main" id="{58D52997-0596-E914-2FF9-3DA242A82BB3}"/>
              </a:ext>
            </a:extLst>
          </p:cNvPr>
          <p:cNvCxnSpPr/>
          <p:nvPr/>
        </p:nvCxnSpPr>
        <p:spPr>
          <a:xfrm>
            <a:off x="8376429"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0" name="Tartalom helye 3">
            <a:extLst>
              <a:ext uri="{FF2B5EF4-FFF2-40B4-BE49-F238E27FC236}">
                <a16:creationId xmlns:a16="http://schemas.microsoft.com/office/drawing/2014/main" id="{23397EC9-4D03-40F3-6E27-EA698CD54F11}"/>
              </a:ext>
            </a:extLst>
          </p:cNvPr>
          <p:cNvSpPr txBox="1">
            <a:spLocks/>
          </p:cNvSpPr>
          <p:nvPr/>
        </p:nvSpPr>
        <p:spPr>
          <a:xfrm>
            <a:off x="8177049" y="2557488"/>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Bevezetés</a:t>
            </a: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Tree>
    <p:extLst>
      <p:ext uri="{BB962C8B-B14F-4D97-AF65-F5344CB8AC3E}">
        <p14:creationId xmlns:p14="http://schemas.microsoft.com/office/powerpoint/2010/main" val="1829725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TESZTELÉSI TECHNIKÁK</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19</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Black-</a:t>
            </a:r>
            <a:r>
              <a:rPr lang="hu-HU" sz="1400" b="1" dirty="0" err="1">
                <a:latin typeface="Montserrat" pitchFamily="2" charset="77"/>
              </a:rPr>
              <a:t>box</a:t>
            </a:r>
            <a:r>
              <a:rPr lang="hu-HU" sz="1400" b="1" dirty="0">
                <a:latin typeface="Montserrat" pitchFamily="2" charset="77"/>
              </a:rPr>
              <a:t> </a:t>
            </a:r>
          </a:p>
          <a:p>
            <a:pPr lvl="1" defTabSz="914377">
              <a:lnSpc>
                <a:spcPct val="100000"/>
              </a:lnSpc>
              <a:spcBef>
                <a:spcPts val="300"/>
              </a:spcBef>
              <a:spcAft>
                <a:spcPts val="200"/>
              </a:spcAft>
            </a:pPr>
            <a:r>
              <a:rPr lang="hu-HU" sz="1250" dirty="0">
                <a:latin typeface="Montserrat" pitchFamily="2" charset="77"/>
              </a:rPr>
              <a:t>Csak a specifikációk ismertek, a forráskód nem</a:t>
            </a:r>
          </a:p>
          <a:p>
            <a:pPr lvl="1" defTabSz="914377">
              <a:lnSpc>
                <a:spcPct val="100000"/>
              </a:lnSpc>
              <a:spcBef>
                <a:spcPts val="300"/>
              </a:spcBef>
              <a:spcAft>
                <a:spcPts val="200"/>
              </a:spcAft>
            </a:pPr>
            <a:r>
              <a:rPr lang="hu-HU" sz="1250" dirty="0">
                <a:latin typeface="Montserrat" pitchFamily="2" charset="77"/>
              </a:rPr>
              <a:t>Specifikáció alapúnak is nevezzük</a:t>
            </a:r>
          </a:p>
          <a:p>
            <a:pPr lvl="1" defTabSz="914377">
              <a:lnSpc>
                <a:spcPct val="100000"/>
              </a:lnSpc>
              <a:spcBef>
                <a:spcPts val="300"/>
              </a:spcBef>
              <a:spcAft>
                <a:spcPts val="200"/>
              </a:spcAft>
            </a:pPr>
            <a:r>
              <a:rPr lang="hu-HU" sz="1250" dirty="0">
                <a:latin typeface="Montserrat" pitchFamily="2" charset="77"/>
              </a:rPr>
              <a:t>Szükség van lefordított szoftverre.</a:t>
            </a:r>
          </a:p>
          <a:p>
            <a:pPr lvl="1" defTabSz="914377">
              <a:lnSpc>
                <a:spcPct val="100000"/>
              </a:lnSpc>
              <a:spcBef>
                <a:spcPts val="300"/>
              </a:spcBef>
              <a:spcAft>
                <a:spcPts val="200"/>
              </a:spcAft>
            </a:pPr>
            <a:r>
              <a:rPr lang="hu-HU" sz="1250" dirty="0">
                <a:latin typeface="Montserrat" pitchFamily="2" charset="77"/>
              </a:rPr>
              <a:t>Tudjuk például, hogy egy adott bemenetre milyen kimenet az elvárt.</a:t>
            </a:r>
          </a:p>
          <a:p>
            <a:pPr defTabSz="914377">
              <a:lnSpc>
                <a:spcPct val="100000"/>
              </a:lnSpc>
              <a:spcBef>
                <a:spcPts val="300"/>
              </a:spcBef>
              <a:spcAft>
                <a:spcPts val="200"/>
              </a:spcAft>
            </a:pPr>
            <a:r>
              <a:rPr lang="hu-HU" sz="1400" b="1" dirty="0">
                <a:latin typeface="Montserrat" pitchFamily="2" charset="77"/>
              </a:rPr>
              <a:t>White-</a:t>
            </a:r>
            <a:r>
              <a:rPr lang="hu-HU" sz="1400" b="1" dirty="0" err="1">
                <a:latin typeface="Montserrat" pitchFamily="2" charset="77"/>
              </a:rPr>
              <a:t>box</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 Forráskód ismeretében végezzük a teszteket</a:t>
            </a:r>
          </a:p>
          <a:p>
            <a:pPr lvl="1" defTabSz="914377">
              <a:lnSpc>
                <a:spcPct val="100000"/>
              </a:lnSpc>
              <a:spcBef>
                <a:spcPts val="300"/>
              </a:spcBef>
              <a:spcAft>
                <a:spcPts val="200"/>
              </a:spcAft>
            </a:pPr>
            <a:r>
              <a:rPr lang="hu-HU" sz="1250" dirty="0">
                <a:latin typeface="Montserrat" pitchFamily="2" charset="77"/>
              </a:rPr>
              <a:t>Strukturális tesztelésnek is nevezzük</a:t>
            </a:r>
          </a:p>
          <a:p>
            <a:pPr lvl="1" defTabSz="914377">
              <a:lnSpc>
                <a:spcPct val="100000"/>
              </a:lnSpc>
              <a:spcBef>
                <a:spcPts val="300"/>
              </a:spcBef>
              <a:spcAft>
                <a:spcPts val="200"/>
              </a:spcAft>
            </a:pPr>
            <a:r>
              <a:rPr lang="hu-HU" sz="1250" dirty="0">
                <a:latin typeface="Montserrat" pitchFamily="2" charset="77"/>
              </a:rPr>
              <a:t>A lefedettség – A meglévő teszt esetek a struktúrának mekkora részét fedik le</a:t>
            </a:r>
          </a:p>
          <a:p>
            <a:pPr lvl="2" defTabSz="914377">
              <a:lnSpc>
                <a:spcPct val="100000"/>
              </a:lnSpc>
              <a:spcBef>
                <a:spcPts val="300"/>
              </a:spcBef>
              <a:spcAft>
                <a:spcPts val="200"/>
              </a:spcAft>
            </a:pPr>
            <a:r>
              <a:rPr lang="hu-HU" sz="1200" dirty="0">
                <a:latin typeface="Montserrat" pitchFamily="2" charset="77"/>
              </a:rPr>
              <a:t>kódsorok</a:t>
            </a:r>
          </a:p>
          <a:p>
            <a:pPr lvl="2" defTabSz="914377">
              <a:lnSpc>
                <a:spcPct val="100000"/>
              </a:lnSpc>
              <a:spcBef>
                <a:spcPts val="300"/>
              </a:spcBef>
              <a:spcAft>
                <a:spcPts val="200"/>
              </a:spcAft>
            </a:pPr>
            <a:r>
              <a:rPr lang="hu-HU" sz="1200" dirty="0">
                <a:latin typeface="Montserrat" pitchFamily="2" charset="77"/>
              </a:rPr>
              <a:t>elágazások</a:t>
            </a:r>
          </a:p>
          <a:p>
            <a:pPr lvl="2" defTabSz="914377">
              <a:lnSpc>
                <a:spcPct val="100000"/>
              </a:lnSpc>
              <a:spcBef>
                <a:spcPts val="300"/>
              </a:spcBef>
              <a:spcAft>
                <a:spcPts val="200"/>
              </a:spcAft>
            </a:pPr>
            <a:r>
              <a:rPr lang="hu-HU" sz="1200" dirty="0">
                <a:latin typeface="Montserrat" pitchFamily="2" charset="77"/>
              </a:rPr>
              <a:t>metódusok</a:t>
            </a:r>
          </a:p>
          <a:p>
            <a:pPr lvl="2" defTabSz="914377">
              <a:lnSpc>
                <a:spcPct val="100000"/>
              </a:lnSpc>
              <a:spcBef>
                <a:spcPts val="300"/>
              </a:spcBef>
              <a:spcAft>
                <a:spcPts val="200"/>
              </a:spcAft>
            </a:pPr>
            <a:r>
              <a:rPr lang="hu-HU" sz="1200" dirty="0">
                <a:latin typeface="Montserrat" pitchFamily="2" charset="77"/>
              </a:rPr>
              <a:t>osztályok</a:t>
            </a:r>
          </a:p>
          <a:p>
            <a:pPr lvl="2" defTabSz="914377">
              <a:lnSpc>
                <a:spcPct val="100000"/>
              </a:lnSpc>
              <a:spcBef>
                <a:spcPts val="300"/>
              </a:spcBef>
              <a:spcAft>
                <a:spcPts val="200"/>
              </a:spcAft>
            </a:pPr>
            <a:r>
              <a:rPr lang="hu-HU" sz="1200" dirty="0">
                <a:latin typeface="Montserrat" pitchFamily="2" charset="77"/>
              </a:rPr>
              <a:t>funkciók</a:t>
            </a:r>
          </a:p>
          <a:p>
            <a:pPr lvl="2" defTabSz="914377">
              <a:lnSpc>
                <a:spcPct val="100000"/>
              </a:lnSpc>
              <a:spcBef>
                <a:spcPts val="300"/>
              </a:spcBef>
              <a:spcAft>
                <a:spcPts val="200"/>
              </a:spcAft>
            </a:pPr>
            <a:r>
              <a:rPr lang="hu-HU" sz="1200" dirty="0">
                <a:latin typeface="Montserrat" pitchFamily="2" charset="77"/>
              </a:rPr>
              <a:t>modulok</a:t>
            </a:r>
          </a:p>
          <a:p>
            <a:pPr defTabSz="914377">
              <a:lnSpc>
                <a:spcPct val="100000"/>
              </a:lnSpc>
              <a:spcBef>
                <a:spcPts val="300"/>
              </a:spcBef>
              <a:spcAft>
                <a:spcPts val="200"/>
              </a:spcAft>
            </a:pPr>
            <a:r>
              <a:rPr lang="hu-HU" sz="1400" b="1" dirty="0">
                <a:latin typeface="Montserrat" pitchFamily="2" charset="77"/>
              </a:rPr>
              <a:t>Grey-</a:t>
            </a:r>
            <a:r>
              <a:rPr lang="hu-HU" sz="1400" b="1" dirty="0" err="1">
                <a:latin typeface="Montserrat" pitchFamily="2" charset="77"/>
              </a:rPr>
              <a:t>box</a:t>
            </a:r>
            <a:endParaRPr lang="hu-HU" sz="140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 forráskódnak csak egy része ismert</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60899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 TESZTELÉS SZINTJEI</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20</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Komponensteszt</a:t>
            </a:r>
          </a:p>
          <a:p>
            <a:pPr lvl="1" defTabSz="914377">
              <a:lnSpc>
                <a:spcPct val="100000"/>
              </a:lnSpc>
              <a:spcBef>
                <a:spcPts val="300"/>
              </a:spcBef>
              <a:spcAft>
                <a:spcPts val="200"/>
              </a:spcAft>
            </a:pPr>
            <a:r>
              <a:rPr lang="hu-HU" sz="1250" dirty="0">
                <a:latin typeface="Montserrat" pitchFamily="2" charset="77"/>
              </a:rPr>
              <a:t>A rendszernek csak egy adott komponensére tér ki</a:t>
            </a:r>
          </a:p>
          <a:p>
            <a:pPr lvl="1" defTabSz="914377">
              <a:lnSpc>
                <a:spcPct val="100000"/>
              </a:lnSpc>
              <a:spcBef>
                <a:spcPts val="300"/>
              </a:spcBef>
              <a:spcAft>
                <a:spcPts val="200"/>
              </a:spcAft>
            </a:pPr>
            <a:r>
              <a:rPr lang="hu-HU" sz="1250" dirty="0">
                <a:latin typeface="Montserrat" pitchFamily="2" charset="77"/>
              </a:rPr>
              <a:t>Egységteszt – Funkcionális teszt</a:t>
            </a:r>
          </a:p>
          <a:p>
            <a:pPr lvl="1" defTabSz="914377">
              <a:lnSpc>
                <a:spcPct val="100000"/>
              </a:lnSpc>
              <a:spcBef>
                <a:spcPts val="300"/>
              </a:spcBef>
              <a:spcAft>
                <a:spcPts val="200"/>
              </a:spcAft>
            </a:pPr>
            <a:r>
              <a:rPr lang="hu-HU" sz="1250" dirty="0">
                <a:latin typeface="Montserrat" pitchFamily="2" charset="77"/>
              </a:rPr>
              <a:t>Modulteszt – Általában nemfunkcionális teszt</a:t>
            </a:r>
          </a:p>
          <a:p>
            <a:pPr defTabSz="914377">
              <a:lnSpc>
                <a:spcPct val="100000"/>
              </a:lnSpc>
              <a:spcBef>
                <a:spcPts val="300"/>
              </a:spcBef>
              <a:spcAft>
                <a:spcPts val="200"/>
              </a:spcAft>
            </a:pPr>
            <a:r>
              <a:rPr lang="hu-HU" sz="1400" b="1" dirty="0">
                <a:latin typeface="Montserrat" pitchFamily="2" charset="77"/>
              </a:rPr>
              <a:t>Integrációs teszt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Komponensek és rendszerek közötti interfészeket teszteljük</a:t>
            </a:r>
          </a:p>
          <a:p>
            <a:pPr lvl="1" defTabSz="914377">
              <a:lnSpc>
                <a:spcPct val="100000"/>
              </a:lnSpc>
              <a:spcBef>
                <a:spcPts val="300"/>
              </a:spcBef>
              <a:spcAft>
                <a:spcPts val="200"/>
              </a:spcAft>
            </a:pPr>
            <a:r>
              <a:rPr lang="hu-HU" sz="1250" dirty="0">
                <a:latin typeface="Montserrat" pitchFamily="2" charset="77"/>
              </a:rPr>
              <a:t>Komponens integrációs teszt – Komponensek közötti hatások vizsgálata</a:t>
            </a:r>
          </a:p>
          <a:p>
            <a:pPr lvl="1" defTabSz="914377">
              <a:lnSpc>
                <a:spcPct val="100000"/>
              </a:lnSpc>
              <a:spcBef>
                <a:spcPts val="300"/>
              </a:spcBef>
              <a:spcAft>
                <a:spcPts val="200"/>
              </a:spcAft>
            </a:pPr>
            <a:r>
              <a:rPr lang="hu-HU" sz="1250" dirty="0">
                <a:latin typeface="Montserrat" pitchFamily="2" charset="77"/>
              </a:rPr>
              <a:t>Rendszer integrációs teszt – Rendszerek közötti hatások tesztje</a:t>
            </a:r>
          </a:p>
          <a:p>
            <a:pPr defTabSz="914377">
              <a:lnSpc>
                <a:spcPct val="100000"/>
              </a:lnSpc>
              <a:spcBef>
                <a:spcPts val="300"/>
              </a:spcBef>
              <a:spcAft>
                <a:spcPts val="200"/>
              </a:spcAft>
            </a:pPr>
            <a:r>
              <a:rPr lang="hu-HU" sz="1400" b="1" dirty="0">
                <a:latin typeface="Montserrat" pitchFamily="2" charset="77"/>
              </a:rPr>
              <a:t>Rendszerteszt</a:t>
            </a:r>
            <a:endParaRPr lang="hu-HU" sz="140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 szoftverterméket teszteli</a:t>
            </a:r>
          </a:p>
          <a:p>
            <a:pPr lvl="2" defTabSz="914377">
              <a:lnSpc>
                <a:spcPct val="100000"/>
              </a:lnSpc>
              <a:spcBef>
                <a:spcPts val="300"/>
              </a:spcBef>
              <a:spcAft>
                <a:spcPts val="200"/>
              </a:spcAft>
            </a:pPr>
            <a:r>
              <a:rPr lang="hu-HU" sz="1200" dirty="0">
                <a:latin typeface="Montserrat" pitchFamily="2" charset="77"/>
              </a:rPr>
              <a:t>Követelményspecifikáció alapján</a:t>
            </a:r>
          </a:p>
          <a:p>
            <a:pPr lvl="2" defTabSz="914377">
              <a:lnSpc>
                <a:spcPct val="100000"/>
              </a:lnSpc>
              <a:spcBef>
                <a:spcPts val="300"/>
              </a:spcBef>
              <a:spcAft>
                <a:spcPts val="200"/>
              </a:spcAft>
            </a:pPr>
            <a:r>
              <a:rPr lang="hu-HU" sz="1200" dirty="0">
                <a:latin typeface="Montserrat" pitchFamily="2" charset="77"/>
              </a:rPr>
              <a:t>Funkcionális specifikáció alapján</a:t>
            </a:r>
          </a:p>
          <a:p>
            <a:pPr lvl="2" defTabSz="914377">
              <a:lnSpc>
                <a:spcPct val="100000"/>
              </a:lnSpc>
              <a:spcBef>
                <a:spcPts val="300"/>
              </a:spcBef>
              <a:spcAft>
                <a:spcPts val="200"/>
              </a:spcAft>
            </a:pPr>
            <a:r>
              <a:rPr lang="hu-HU" sz="1200" dirty="0">
                <a:latin typeface="Montserrat" pitchFamily="2" charset="77"/>
              </a:rPr>
              <a:t>Rendszerterv alapján</a:t>
            </a: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Átvételi teszt</a:t>
            </a:r>
          </a:p>
          <a:p>
            <a:pPr lvl="1" defTabSz="914377">
              <a:lnSpc>
                <a:spcPct val="100000"/>
              </a:lnSpc>
              <a:spcBef>
                <a:spcPts val="300"/>
              </a:spcBef>
              <a:spcAft>
                <a:spcPts val="200"/>
              </a:spcAft>
            </a:pPr>
            <a:r>
              <a:rPr lang="hu-HU" sz="1250" dirty="0" err="1">
                <a:latin typeface="Montserrat" pitchFamily="2" charset="77"/>
              </a:rPr>
              <a:t>Alpha</a:t>
            </a:r>
            <a:r>
              <a:rPr lang="hu-HU" sz="1250" dirty="0">
                <a:latin typeface="Montserrat" pitchFamily="2" charset="77"/>
              </a:rPr>
              <a:t>, </a:t>
            </a:r>
            <a:r>
              <a:rPr lang="hu-HU" sz="1250" dirty="0" err="1">
                <a:latin typeface="Montserrat" pitchFamily="2" charset="77"/>
              </a:rPr>
              <a:t>Beta</a:t>
            </a:r>
            <a:r>
              <a:rPr lang="hu-HU" sz="1250" dirty="0">
                <a:latin typeface="Montserrat" pitchFamily="2" charset="77"/>
              </a:rPr>
              <a:t>, Felhasználói átvételi teszt (UAT) és Üzemeltetői átvételi teszt</a:t>
            </a:r>
          </a:p>
          <a:p>
            <a:pPr defTabSz="914377">
              <a:lnSpc>
                <a:spcPct val="100000"/>
              </a:lnSpc>
              <a:spcBef>
                <a:spcPts val="300"/>
              </a:spcBef>
              <a:spcAft>
                <a:spcPts val="200"/>
              </a:spcAft>
            </a:pPr>
            <a:r>
              <a:rPr lang="hu-HU" sz="1400" b="1" dirty="0">
                <a:latin typeface="Montserrat" pitchFamily="2" charset="77"/>
              </a:rPr>
              <a:t>Regressziós teszt</a:t>
            </a:r>
          </a:p>
          <a:p>
            <a:pPr lvl="1" defTabSz="914377">
              <a:lnSpc>
                <a:spcPct val="100000"/>
              </a:lnSpc>
              <a:spcBef>
                <a:spcPts val="300"/>
              </a:spcBef>
              <a:spcAft>
                <a:spcPts val="200"/>
              </a:spcAft>
            </a:pPr>
            <a:r>
              <a:rPr lang="hu-HU" sz="1250" dirty="0">
                <a:latin typeface="Montserrat" pitchFamily="2" charset="77"/>
              </a:rPr>
              <a:t>A módosítás nem okozott-e hibát</a:t>
            </a:r>
          </a:p>
          <a:p>
            <a:pPr lvl="1" defTabSz="914377">
              <a:lnSpc>
                <a:spcPct val="100000"/>
              </a:lnSpc>
              <a:spcBef>
                <a:spcPts val="300"/>
              </a:spcBef>
              <a:spcAft>
                <a:spcPts val="200"/>
              </a:spcAft>
            </a:pPr>
            <a:r>
              <a:rPr lang="hu-HU" sz="1250" dirty="0">
                <a:latin typeface="Montserrat" pitchFamily="2" charset="77"/>
              </a:rPr>
              <a:t>Komponensteszttől a Rendszertesztig bezárólag találkozhatunk vele</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181778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8 – BEVEZETÉS ÉS RENDSZERÁTADÁS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21</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Mire kell figyelni?</a:t>
            </a:r>
          </a:p>
          <a:p>
            <a:pPr lvl="1" defTabSz="914377">
              <a:lnSpc>
                <a:spcPct val="100000"/>
              </a:lnSpc>
              <a:spcBef>
                <a:spcPts val="300"/>
              </a:spcBef>
              <a:spcAft>
                <a:spcPts val="200"/>
              </a:spcAft>
            </a:pPr>
            <a:r>
              <a:rPr lang="hu-HU" sz="1250" dirty="0">
                <a:latin typeface="Montserrat" pitchFamily="2" charset="77"/>
              </a:rPr>
              <a:t>A bevezetéshez szükséges környezet előállt?</a:t>
            </a:r>
          </a:p>
          <a:p>
            <a:pPr lvl="1" defTabSz="914377">
              <a:lnSpc>
                <a:spcPct val="100000"/>
              </a:lnSpc>
              <a:spcBef>
                <a:spcPts val="300"/>
              </a:spcBef>
              <a:spcAft>
                <a:spcPts val="200"/>
              </a:spcAft>
            </a:pPr>
            <a:r>
              <a:rPr lang="hu-HU" sz="1250" dirty="0">
                <a:latin typeface="Montserrat" pitchFamily="2" charset="77"/>
              </a:rPr>
              <a:t>Oktatások kellenek? Vagy </a:t>
            </a:r>
            <a:r>
              <a:rPr lang="hu-HU" sz="1250" dirty="0" err="1">
                <a:latin typeface="Montserrat" pitchFamily="2" charset="77"/>
              </a:rPr>
              <a:t>Support</a:t>
            </a:r>
            <a:r>
              <a:rPr lang="hu-HU" sz="1250" dirty="0">
                <a:latin typeface="Montserrat" pitchFamily="2" charset="77"/>
              </a:rPr>
              <a:t> szerződés lesz?</a:t>
            </a:r>
          </a:p>
          <a:p>
            <a:pPr lvl="1" defTabSz="914377">
              <a:lnSpc>
                <a:spcPct val="100000"/>
              </a:lnSpc>
              <a:spcBef>
                <a:spcPts val="300"/>
              </a:spcBef>
              <a:spcAft>
                <a:spcPts val="200"/>
              </a:spcAft>
            </a:pPr>
            <a:r>
              <a:rPr lang="hu-HU" sz="1250" dirty="0">
                <a:latin typeface="Montserrat" pitchFamily="2" charset="77"/>
              </a:rPr>
              <a:t>Bevezetésre szánt idő és átadás „</a:t>
            </a:r>
            <a:r>
              <a:rPr lang="hu-HU" sz="1250" dirty="0" err="1">
                <a:latin typeface="Montserrat" pitchFamily="2" charset="77"/>
              </a:rPr>
              <a:t>deadline</a:t>
            </a:r>
            <a:r>
              <a:rPr lang="hu-HU" sz="1250" dirty="0">
                <a:latin typeface="Montserrat" pitchFamily="2" charset="77"/>
              </a:rPr>
              <a:t>”</a:t>
            </a: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Dokumentumok:</a:t>
            </a:r>
          </a:p>
          <a:p>
            <a:pPr lvl="2" defTabSz="914377">
              <a:lnSpc>
                <a:spcPct val="100000"/>
              </a:lnSpc>
              <a:spcBef>
                <a:spcPts val="300"/>
              </a:spcBef>
              <a:spcAft>
                <a:spcPts val="200"/>
              </a:spcAft>
            </a:pPr>
            <a:r>
              <a:rPr lang="hu-HU" sz="1200" dirty="0">
                <a:latin typeface="Montserrat" pitchFamily="2" charset="77"/>
              </a:rPr>
              <a:t>Felhasználói dokumentáció</a:t>
            </a:r>
          </a:p>
          <a:p>
            <a:pPr lvl="2" defTabSz="914377">
              <a:lnSpc>
                <a:spcPct val="100000"/>
              </a:lnSpc>
              <a:spcBef>
                <a:spcPts val="300"/>
              </a:spcBef>
              <a:spcAft>
                <a:spcPts val="200"/>
              </a:spcAft>
            </a:pPr>
            <a:r>
              <a:rPr lang="hu-HU" sz="1200" dirty="0">
                <a:latin typeface="Montserrat" pitchFamily="2" charset="77"/>
              </a:rPr>
              <a:t>Üzembehelyezési kézikönyv</a:t>
            </a:r>
          </a:p>
          <a:p>
            <a:pPr lvl="2" defTabSz="914377">
              <a:lnSpc>
                <a:spcPct val="100000"/>
              </a:lnSpc>
              <a:spcBef>
                <a:spcPts val="300"/>
              </a:spcBef>
              <a:spcAft>
                <a:spcPts val="200"/>
              </a:spcAft>
            </a:pPr>
            <a:r>
              <a:rPr lang="hu-HU" sz="1200" dirty="0">
                <a:latin typeface="Montserrat" pitchFamily="2" charset="77"/>
              </a:rPr>
              <a:t>Átadás-átvételi jegyzőkönyv</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6025" t="38649" r="72707" b="47853"/>
          <a:stretch/>
        </p:blipFill>
        <p:spPr>
          <a:xfrm>
            <a:off x="6852080" y="3209763"/>
            <a:ext cx="1207710" cy="606576"/>
          </a:xfrm>
          <a:prstGeom prst="rect">
            <a:avLst/>
          </a:prstGeom>
        </p:spPr>
      </p:pic>
    </p:spTree>
    <p:extLst>
      <p:ext uri="{BB962C8B-B14F-4D97-AF65-F5344CB8AC3E}">
        <p14:creationId xmlns:p14="http://schemas.microsoft.com/office/powerpoint/2010/main" val="3369984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9 – ÜZEMELTETÉS ÉS KARBANTARTÁS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22</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Legfontosabb kérdés: Ki fogja üzemeltetni a rendszert?</a:t>
            </a:r>
          </a:p>
          <a:p>
            <a:pPr lvl="1" defTabSz="914377">
              <a:lnSpc>
                <a:spcPct val="100000"/>
              </a:lnSpc>
              <a:spcBef>
                <a:spcPts val="300"/>
              </a:spcBef>
              <a:spcAft>
                <a:spcPts val="200"/>
              </a:spcAft>
            </a:pPr>
            <a:r>
              <a:rPr lang="hu-HU" sz="1250" dirty="0">
                <a:latin typeface="Montserrat" pitchFamily="2" charset="77"/>
              </a:rPr>
              <a:t>SaaS / </a:t>
            </a:r>
            <a:r>
              <a:rPr lang="hu-HU" sz="1250" dirty="0" err="1">
                <a:latin typeface="Montserrat" pitchFamily="2" charset="77"/>
              </a:rPr>
              <a:t>Managed</a:t>
            </a:r>
            <a:r>
              <a:rPr lang="hu-HU" sz="1250" dirty="0">
                <a:latin typeface="Montserrat" pitchFamily="2" charset="77"/>
              </a:rPr>
              <a:t> Service manapság nagy divat</a:t>
            </a:r>
          </a:p>
          <a:p>
            <a:pPr lvl="1" defTabSz="914377">
              <a:lnSpc>
                <a:spcPct val="100000"/>
              </a:lnSpc>
              <a:spcBef>
                <a:spcPts val="300"/>
              </a:spcBef>
              <a:spcAft>
                <a:spcPts val="200"/>
              </a:spcAft>
            </a:pPr>
            <a:r>
              <a:rPr lang="hu-HU" sz="1250" dirty="0">
                <a:latin typeface="Montserrat" pitchFamily="2" charset="77"/>
              </a:rPr>
              <a:t>Szükséges erőforrások és kommunikációs folyamatok</a:t>
            </a:r>
          </a:p>
          <a:p>
            <a:pPr lvl="1" defTabSz="914377">
              <a:lnSpc>
                <a:spcPct val="100000"/>
              </a:lnSpc>
              <a:spcBef>
                <a:spcPts val="300"/>
              </a:spcBef>
              <a:spcAft>
                <a:spcPts val="200"/>
              </a:spcAft>
            </a:pPr>
            <a:r>
              <a:rPr lang="hu-HU" sz="1250" dirty="0">
                <a:latin typeface="Montserrat" pitchFamily="2" charset="77"/>
              </a:rPr>
              <a:t>BCP kidolgozása</a:t>
            </a:r>
          </a:p>
          <a:p>
            <a:pPr lvl="1" defTabSz="914377">
              <a:lnSpc>
                <a:spcPct val="100000"/>
              </a:lnSpc>
              <a:spcBef>
                <a:spcPts val="300"/>
              </a:spcBef>
              <a:spcAft>
                <a:spcPts val="200"/>
              </a:spcAft>
            </a:pPr>
            <a:r>
              <a:rPr lang="hu-HU" sz="1250" dirty="0">
                <a:latin typeface="Montserrat" pitchFamily="2" charset="77"/>
              </a:rPr>
              <a:t>Támogatási szerződés – Nem mindegy, hogy Open </a:t>
            </a:r>
            <a:r>
              <a:rPr lang="hu-HU" sz="1250" dirty="0" err="1">
                <a:latin typeface="Montserrat" pitchFamily="2" charset="77"/>
              </a:rPr>
              <a:t>Source</a:t>
            </a:r>
            <a:r>
              <a:rPr lang="hu-HU" sz="1250" dirty="0">
                <a:latin typeface="Montserrat" pitchFamily="2" charset="77"/>
              </a:rPr>
              <a:t>, vagy Enterprise, nem mindegy, hogy 4 9’s vagy 5 9’s</a:t>
            </a: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Dokumentumok:</a:t>
            </a:r>
          </a:p>
          <a:p>
            <a:pPr lvl="2" defTabSz="914377">
              <a:lnSpc>
                <a:spcPct val="100000"/>
              </a:lnSpc>
              <a:spcBef>
                <a:spcPts val="300"/>
              </a:spcBef>
              <a:spcAft>
                <a:spcPts val="200"/>
              </a:spcAft>
            </a:pPr>
            <a:r>
              <a:rPr lang="hu-HU" sz="1200" dirty="0">
                <a:latin typeface="Montserrat" pitchFamily="2" charset="77"/>
              </a:rPr>
              <a:t>Felhasználói dokumentáció</a:t>
            </a:r>
          </a:p>
          <a:p>
            <a:pPr lvl="2" defTabSz="914377">
              <a:lnSpc>
                <a:spcPct val="100000"/>
              </a:lnSpc>
              <a:spcBef>
                <a:spcPts val="300"/>
              </a:spcBef>
              <a:spcAft>
                <a:spcPts val="200"/>
              </a:spcAft>
            </a:pPr>
            <a:r>
              <a:rPr lang="hu-HU" sz="1200" dirty="0">
                <a:latin typeface="Montserrat" pitchFamily="2" charset="77"/>
              </a:rPr>
              <a:t>Üzembehelyezési kézikönyv</a:t>
            </a:r>
          </a:p>
          <a:p>
            <a:pPr lvl="2" defTabSz="914377">
              <a:lnSpc>
                <a:spcPct val="100000"/>
              </a:lnSpc>
              <a:spcBef>
                <a:spcPts val="300"/>
              </a:spcBef>
              <a:spcAft>
                <a:spcPts val="200"/>
              </a:spcAft>
            </a:pPr>
            <a:r>
              <a:rPr lang="hu-HU" sz="1200" dirty="0">
                <a:latin typeface="Montserrat" pitchFamily="2" charset="77"/>
              </a:rPr>
              <a:t>Átadás-átvételi jegyzőkönyv</a:t>
            </a:r>
          </a:p>
          <a:p>
            <a:pPr lvl="2" defTabSz="914377">
              <a:lnSpc>
                <a:spcPct val="100000"/>
              </a:lnSpc>
              <a:spcBef>
                <a:spcPts val="300"/>
              </a:spcBef>
              <a:spcAft>
                <a:spcPts val="200"/>
              </a:spcAft>
            </a:pPr>
            <a:endParaRPr lang="hu-HU" sz="120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Rendelkezésre állás – </a:t>
            </a:r>
            <a:r>
              <a:rPr lang="hu-HU" sz="1250" b="1" dirty="0" err="1">
                <a:latin typeface="Montserrat" pitchFamily="2" charset="77"/>
              </a:rPr>
              <a:t>Availability</a:t>
            </a:r>
            <a:endParaRPr lang="hu-HU" sz="1250" b="1"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Megbízhatóság – </a:t>
            </a:r>
            <a:r>
              <a:rPr lang="hu-HU" sz="1200" dirty="0" err="1">
                <a:latin typeface="Montserrat" pitchFamily="2" charset="77"/>
              </a:rPr>
              <a:t>Reliability</a:t>
            </a: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Karbantarthatóság – </a:t>
            </a:r>
            <a:r>
              <a:rPr lang="hu-HU" sz="1200" dirty="0" err="1">
                <a:latin typeface="Montserrat" pitchFamily="2" charset="77"/>
              </a:rPr>
              <a:t>Manintainability</a:t>
            </a: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Szolgáltatási képesség – </a:t>
            </a:r>
            <a:r>
              <a:rPr lang="hu-HU" sz="1200" dirty="0" err="1">
                <a:latin typeface="Montserrat" pitchFamily="2" charset="77"/>
              </a:rPr>
              <a:t>Serviceability</a:t>
            </a: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Biztonság – </a:t>
            </a:r>
            <a:r>
              <a:rPr lang="hu-HU" sz="1200" dirty="0" err="1">
                <a:latin typeface="Montserrat" pitchFamily="2" charset="77"/>
              </a:rPr>
              <a:t>Security</a:t>
            </a:r>
            <a:endParaRPr lang="hu-HU" sz="120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12585" t="19808" r="66147" b="66694"/>
          <a:stretch/>
        </p:blipFill>
        <p:spPr>
          <a:xfrm>
            <a:off x="7233967" y="2360295"/>
            <a:ext cx="1207710" cy="606576"/>
          </a:xfrm>
          <a:prstGeom prst="rect">
            <a:avLst/>
          </a:prstGeom>
        </p:spPr>
      </p:pic>
    </p:spTree>
    <p:extLst>
      <p:ext uri="{BB962C8B-B14F-4D97-AF65-F5344CB8AC3E}">
        <p14:creationId xmlns:p14="http://schemas.microsoft.com/office/powerpoint/2010/main" val="805608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816182B-7434-EC8D-9241-3477B39EFCF4}"/>
              </a:ext>
            </a:extLst>
          </p:cNvPr>
          <p:cNvPicPr>
            <a:picLocks noChangeAspect="1"/>
          </p:cNvPicPr>
          <p:nvPr/>
        </p:nvPicPr>
        <p:blipFill rotWithShape="1">
          <a:blip r:embed="rId3"/>
          <a:srcRect t="16097" b="16097"/>
          <a:stretch/>
        </p:blipFill>
        <p:spPr>
          <a:xfrm>
            <a:off x="0" y="720000"/>
            <a:ext cx="12192000" cy="5497434"/>
          </a:xfrm>
          <a:prstGeom prst="rect">
            <a:avLst/>
          </a:prstGeom>
        </p:spPr>
      </p:pic>
      <p:sp>
        <p:nvSpPr>
          <p:cNvPr id="30" name="Rectangle 29">
            <a:extLst>
              <a:ext uri="{FF2B5EF4-FFF2-40B4-BE49-F238E27FC236}">
                <a16:creationId xmlns:a16="http://schemas.microsoft.com/office/drawing/2014/main" id="{3D593B83-9E66-47FD-05B9-0129C1F1B6BE}"/>
              </a:ext>
            </a:extLst>
          </p:cNvPr>
          <p:cNvSpPr/>
          <p:nvPr/>
        </p:nvSpPr>
        <p:spPr>
          <a:xfrm>
            <a:off x="0" y="514960"/>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solidFill>
                  <a:schemeClr val="bg1"/>
                </a:solidFill>
                <a:latin typeface="Montserrat" pitchFamily="2" charset="77"/>
              </a:rPr>
              <a:t>23</a:t>
            </a:fld>
            <a:endParaRPr lang="en-GB" b="1" dirty="0">
              <a:solidFill>
                <a:schemeClr val="bg1"/>
              </a:solidFill>
              <a:latin typeface="Montserrat"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3737427" y="1848952"/>
            <a:ext cx="4717137" cy="584775"/>
          </a:xfrm>
          <a:prstGeom prst="rect">
            <a:avLst/>
          </a:prstGeom>
          <a:noFill/>
        </p:spPr>
        <p:txBody>
          <a:bodyPr wrap="square" rtlCol="0">
            <a:spAutoFit/>
          </a:bodyPr>
          <a:lstStyle/>
          <a:p>
            <a:pPr algn="ctr"/>
            <a:r>
              <a:rPr lang="en-GB" sz="3200" b="1" dirty="0">
                <a:solidFill>
                  <a:schemeClr val="bg1"/>
                </a:solidFill>
                <a:effectLst>
                  <a:outerShdw blurRad="50800" dist="38100" dir="5400000" algn="t" rotWithShape="0">
                    <a:prstClr val="black">
                      <a:alpha val="40000"/>
                    </a:prstClr>
                  </a:outerShdw>
                </a:effectLst>
                <a:latin typeface="Montserrat ExtraBold" pitchFamily="2" charset="77"/>
              </a:rPr>
              <a:t>MÓDSZERTANOK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176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176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Osztályozások</a:t>
            </a:r>
            <a:endParaRPr lang="en-GB" b="1" dirty="0">
              <a:solidFill>
                <a:srgbClr val="003366"/>
              </a:solidFill>
              <a:latin typeface="Montserrat ExtraBold" pitchFamily="2" charset="77"/>
            </a:endParaRPr>
          </a:p>
        </p:txBody>
      </p:sp>
      <p:sp>
        <p:nvSpPr>
          <p:cNvPr id="23" name="Rounded Rectangle 22">
            <a:extLst>
              <a:ext uri="{FF2B5EF4-FFF2-40B4-BE49-F238E27FC236}">
                <a16:creationId xmlns:a16="http://schemas.microsoft.com/office/drawing/2014/main" id="{11AF70D6-351A-8F9C-1C05-56B37FAE0B9B}"/>
              </a:ext>
            </a:extLst>
          </p:cNvPr>
          <p:cNvSpPr/>
          <p:nvPr/>
        </p:nvSpPr>
        <p:spPr>
          <a:xfrm>
            <a:off x="44704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4704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Alkalmazásuk</a:t>
            </a:r>
            <a:endParaRPr lang="en-GB" b="1" dirty="0">
              <a:solidFill>
                <a:srgbClr val="003366"/>
              </a:solidFill>
              <a:latin typeface="Montserrat ExtraBold" pitchFamily="2" charset="77"/>
            </a:endParaRPr>
          </a:p>
        </p:txBody>
      </p:sp>
      <p:sp>
        <p:nvSpPr>
          <p:cNvPr id="25" name="Rounded Rectangle 24">
            <a:extLst>
              <a:ext uri="{FF2B5EF4-FFF2-40B4-BE49-F238E27FC236}">
                <a16:creationId xmlns:a16="http://schemas.microsoft.com/office/drawing/2014/main" id="{0B5C4B85-EBE3-64FA-7D2B-B07EF3CEBC39}"/>
              </a:ext>
            </a:extLst>
          </p:cNvPr>
          <p:cNvSpPr/>
          <p:nvPr/>
        </p:nvSpPr>
        <p:spPr>
          <a:xfrm>
            <a:off x="78232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AA93BB43-4C3C-286A-D418-C9230DEDFA9B}"/>
              </a:ext>
            </a:extLst>
          </p:cNvPr>
          <p:cNvSpPr txBox="1"/>
          <p:nvPr/>
        </p:nvSpPr>
        <p:spPr>
          <a:xfrm>
            <a:off x="78232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Fő</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jellemzőik</a:t>
            </a:r>
            <a:endParaRPr lang="en-GB" b="1" dirty="0">
              <a:solidFill>
                <a:srgbClr val="003366"/>
              </a:solidFill>
              <a:latin typeface="Montserrat ExtraBold" pitchFamily="2" charset="77"/>
            </a:endParaRPr>
          </a:p>
        </p:txBody>
      </p:sp>
      <p:sp>
        <p:nvSpPr>
          <p:cNvPr id="4" name="TextBox 3">
            <a:extLst>
              <a:ext uri="{FF2B5EF4-FFF2-40B4-BE49-F238E27FC236}">
                <a16:creationId xmlns:a16="http://schemas.microsoft.com/office/drawing/2014/main" id="{17DE09A7-14EB-0BC5-D700-34F6D6192B4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086923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24</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Mi a különbség az SSADM és a SCRUM között?</a:t>
            </a:r>
          </a:p>
          <a:p>
            <a:pPr lvl="1" defTabSz="914377">
              <a:lnSpc>
                <a:spcPct val="100000"/>
              </a:lnSpc>
              <a:spcBef>
                <a:spcPts val="300"/>
              </a:spcBef>
              <a:spcAft>
                <a:spcPts val="200"/>
              </a:spcAft>
            </a:pPr>
            <a:r>
              <a:rPr lang="hu-HU" sz="1250" b="1" dirty="0">
                <a:latin typeface="Montserrat" pitchFamily="2" charset="77"/>
              </a:rPr>
              <a:t>Az életciklus fázisainak sorrendje</a:t>
            </a:r>
          </a:p>
          <a:p>
            <a:pPr lvl="2" defTabSz="914377">
              <a:lnSpc>
                <a:spcPct val="100000"/>
              </a:lnSpc>
              <a:spcBef>
                <a:spcPts val="300"/>
              </a:spcBef>
              <a:spcAft>
                <a:spcPts val="200"/>
              </a:spcAft>
            </a:pPr>
            <a:r>
              <a:rPr lang="hu-HU" sz="1200" dirty="0">
                <a:latin typeface="Montserrat" pitchFamily="2" charset="77"/>
              </a:rPr>
              <a:t>Lineáris</a:t>
            </a:r>
          </a:p>
          <a:p>
            <a:pPr lvl="2" defTabSz="914377">
              <a:lnSpc>
                <a:spcPct val="100000"/>
              </a:lnSpc>
              <a:spcBef>
                <a:spcPts val="300"/>
              </a:spcBef>
              <a:spcAft>
                <a:spcPts val="200"/>
              </a:spcAft>
            </a:pPr>
            <a:r>
              <a:rPr lang="hu-HU" sz="1200" dirty="0">
                <a:latin typeface="Montserrat" pitchFamily="2" charset="77"/>
              </a:rPr>
              <a:t>Spirális</a:t>
            </a:r>
          </a:p>
          <a:p>
            <a:pPr lvl="2" defTabSz="914377">
              <a:lnSpc>
                <a:spcPct val="100000"/>
              </a:lnSpc>
              <a:spcBef>
                <a:spcPts val="300"/>
              </a:spcBef>
              <a:spcAft>
                <a:spcPts val="200"/>
              </a:spcAft>
            </a:pPr>
            <a:r>
              <a:rPr lang="hu-HU" sz="1200" dirty="0">
                <a:latin typeface="Montserrat" pitchFamily="2" charset="77"/>
              </a:rPr>
              <a:t>Iteratív vagy Inkrementális</a:t>
            </a: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Előnyben részesített implementációs nyelv</a:t>
            </a:r>
          </a:p>
          <a:p>
            <a:pPr lvl="2" defTabSz="914377">
              <a:lnSpc>
                <a:spcPct val="100000"/>
              </a:lnSpc>
              <a:spcBef>
                <a:spcPts val="300"/>
              </a:spcBef>
              <a:spcAft>
                <a:spcPts val="200"/>
              </a:spcAft>
            </a:pPr>
            <a:r>
              <a:rPr lang="hu-HU" sz="1200" dirty="0">
                <a:latin typeface="Montserrat" pitchFamily="2" charset="77"/>
              </a:rPr>
              <a:t>Folyamatorientált</a:t>
            </a:r>
          </a:p>
          <a:p>
            <a:pPr lvl="2" defTabSz="914377">
              <a:lnSpc>
                <a:spcPct val="100000"/>
              </a:lnSpc>
              <a:spcBef>
                <a:spcPts val="300"/>
              </a:spcBef>
              <a:spcAft>
                <a:spcPts val="200"/>
              </a:spcAft>
            </a:pPr>
            <a:r>
              <a:rPr lang="hu-HU" sz="1200" dirty="0">
                <a:latin typeface="Montserrat" pitchFamily="2" charset="77"/>
              </a:rPr>
              <a:t>Adatközpontú</a:t>
            </a:r>
          </a:p>
          <a:p>
            <a:pPr lvl="2" defTabSz="914377">
              <a:lnSpc>
                <a:spcPct val="100000"/>
              </a:lnSpc>
              <a:spcBef>
                <a:spcPts val="300"/>
              </a:spcBef>
              <a:spcAft>
                <a:spcPts val="200"/>
              </a:spcAft>
            </a:pPr>
            <a:r>
              <a:rPr lang="hu-HU" sz="1200" dirty="0">
                <a:latin typeface="Montserrat" pitchFamily="2" charset="77"/>
              </a:rPr>
              <a:t>Strukturált (Top-down és </a:t>
            </a:r>
            <a:r>
              <a:rPr lang="hu-HU" sz="1200" dirty="0" err="1">
                <a:latin typeface="Montserrat" pitchFamily="2" charset="77"/>
              </a:rPr>
              <a:t>Bottom-up</a:t>
            </a:r>
            <a:r>
              <a:rPr lang="hu-HU" sz="1200" dirty="0">
                <a:latin typeface="Montserrat" pitchFamily="2" charset="77"/>
              </a:rPr>
              <a:t>)</a:t>
            </a:r>
          </a:p>
          <a:p>
            <a:pPr lvl="2" defTabSz="914377">
              <a:lnSpc>
                <a:spcPct val="100000"/>
              </a:lnSpc>
              <a:spcBef>
                <a:spcPts val="300"/>
              </a:spcBef>
              <a:spcAft>
                <a:spcPts val="200"/>
              </a:spcAft>
            </a:pPr>
            <a:r>
              <a:rPr lang="hu-HU" sz="1200" dirty="0">
                <a:latin typeface="Montserrat" pitchFamily="2" charset="77"/>
              </a:rPr>
              <a:t>Objektumorientált</a:t>
            </a:r>
          </a:p>
          <a:p>
            <a:pPr lvl="2" defTabSz="914377">
              <a:lnSpc>
                <a:spcPct val="100000"/>
              </a:lnSpc>
              <a:spcBef>
                <a:spcPts val="300"/>
              </a:spcBef>
              <a:spcAft>
                <a:spcPts val="200"/>
              </a:spcAft>
            </a:pPr>
            <a:r>
              <a:rPr lang="hu-HU" sz="1200" dirty="0">
                <a:latin typeface="Montserrat" pitchFamily="2" charset="77"/>
              </a:rPr>
              <a:t>Szolgáltatásorientált</a:t>
            </a:r>
          </a:p>
          <a:p>
            <a:pPr marL="685800" lvl="2" indent="0" defTabSz="914377">
              <a:lnSpc>
                <a:spcPct val="100000"/>
              </a:lnSpc>
              <a:spcBef>
                <a:spcPts val="300"/>
              </a:spcBef>
              <a:spcAft>
                <a:spcPts val="200"/>
              </a:spcAft>
              <a:buNone/>
            </a:pPr>
            <a:endParaRPr lang="hu-HU" sz="120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a:p>
            <a:pPr marL="342900" lvl="1" indent="0" defTabSz="914377">
              <a:lnSpc>
                <a:spcPct val="100000"/>
              </a:lnSpc>
              <a:spcBef>
                <a:spcPts val="300"/>
              </a:spcBef>
              <a:spcAft>
                <a:spcPts val="200"/>
              </a:spcAft>
              <a:buNone/>
            </a:pPr>
            <a:r>
              <a:rPr lang="hu-HU" sz="1250" dirty="0">
                <a:latin typeface="Montserrat" pitchFamily="2" charset="77"/>
              </a:rPr>
              <a:t>(Ezeket javaslom a </a:t>
            </a:r>
            <a:r>
              <a:rPr lang="hu-HU" sz="1250" dirty="0" err="1">
                <a:latin typeface="Montserrat" pitchFamily="2" charset="77"/>
              </a:rPr>
              <a:t>slide</a:t>
            </a:r>
            <a:r>
              <a:rPr lang="hu-HU" sz="1250" dirty="0">
                <a:latin typeface="Montserrat" pitchFamily="2" charset="77"/>
              </a:rPr>
              <a:t>-okról megtanulni.)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Tartalom helye 3">
            <a:extLst>
              <a:ext uri="{FF2B5EF4-FFF2-40B4-BE49-F238E27FC236}">
                <a16:creationId xmlns:a16="http://schemas.microsoft.com/office/drawing/2014/main" id="{041C1923-DE97-B0BE-2F31-E6965972E3BC}"/>
              </a:ext>
            </a:extLst>
          </p:cNvPr>
          <p:cNvSpPr txBox="1">
            <a:spLocks/>
          </p:cNvSpPr>
          <p:nvPr/>
        </p:nvSpPr>
        <p:spPr>
          <a:xfrm>
            <a:off x="6181955"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defTabSz="914377">
              <a:lnSpc>
                <a:spcPct val="100000"/>
              </a:lnSpc>
              <a:spcBef>
                <a:spcPts val="300"/>
              </a:spcBef>
              <a:spcAft>
                <a:spcPts val="200"/>
              </a:spcAft>
            </a:pPr>
            <a:r>
              <a:rPr lang="hu-HU" sz="1250" b="1" dirty="0">
                <a:latin typeface="Montserrat" pitchFamily="2" charset="77"/>
              </a:rPr>
              <a:t>Milyen megközelítést alkalmaz a módszertan</a:t>
            </a:r>
          </a:p>
          <a:p>
            <a:pPr lvl="2" defTabSz="914377">
              <a:lnSpc>
                <a:spcPct val="100000"/>
              </a:lnSpc>
              <a:spcBef>
                <a:spcPts val="300"/>
              </a:spcBef>
              <a:spcAft>
                <a:spcPts val="200"/>
              </a:spcAft>
            </a:pPr>
            <a:r>
              <a:rPr lang="hu-HU" sz="1200" dirty="0">
                <a:latin typeface="Montserrat" pitchFamily="2" charset="77"/>
              </a:rPr>
              <a:t>Jól dokumentált</a:t>
            </a:r>
          </a:p>
          <a:p>
            <a:pPr lvl="2" defTabSz="914377">
              <a:lnSpc>
                <a:spcPct val="100000"/>
              </a:lnSpc>
              <a:spcBef>
                <a:spcPts val="300"/>
              </a:spcBef>
              <a:spcAft>
                <a:spcPts val="200"/>
              </a:spcAft>
            </a:pPr>
            <a:r>
              <a:rPr lang="hu-HU" sz="1200" dirty="0">
                <a:latin typeface="Montserrat" pitchFamily="2" charset="77"/>
              </a:rPr>
              <a:t>Prototípus alapú</a:t>
            </a:r>
          </a:p>
          <a:p>
            <a:pPr lvl="2" defTabSz="914377">
              <a:lnSpc>
                <a:spcPct val="100000"/>
              </a:lnSpc>
              <a:spcBef>
                <a:spcPts val="300"/>
              </a:spcBef>
              <a:spcAft>
                <a:spcPts val="200"/>
              </a:spcAft>
            </a:pPr>
            <a:r>
              <a:rPr lang="hu-HU" sz="1200" dirty="0">
                <a:latin typeface="Montserrat" pitchFamily="2" charset="77"/>
              </a:rPr>
              <a:t>Rapid</a:t>
            </a:r>
          </a:p>
          <a:p>
            <a:pPr lvl="2" defTabSz="914377">
              <a:lnSpc>
                <a:spcPct val="100000"/>
              </a:lnSpc>
              <a:spcBef>
                <a:spcPts val="300"/>
              </a:spcBef>
              <a:spcAft>
                <a:spcPts val="200"/>
              </a:spcAft>
            </a:pPr>
            <a:r>
              <a:rPr lang="hu-HU" sz="1200" dirty="0">
                <a:latin typeface="Montserrat" pitchFamily="2" charset="77"/>
              </a:rPr>
              <a:t>Agilis</a:t>
            </a:r>
          </a:p>
          <a:p>
            <a:pPr lvl="2" defTabSz="914377">
              <a:lnSpc>
                <a:spcPct val="100000"/>
              </a:lnSpc>
              <a:spcBef>
                <a:spcPts val="300"/>
              </a:spcBef>
              <a:spcAft>
                <a:spcPts val="200"/>
              </a:spcAft>
            </a:pPr>
            <a:r>
              <a:rPr lang="hu-HU" sz="1200" dirty="0">
                <a:latin typeface="Montserrat" pitchFamily="2" charset="77"/>
              </a:rPr>
              <a:t>Extrém</a:t>
            </a:r>
          </a:p>
          <a:p>
            <a:pPr lvl="2" defTabSz="914377">
              <a:lnSpc>
                <a:spcPct val="100000"/>
              </a:lnSpc>
              <a:spcBef>
                <a:spcPts val="300"/>
              </a:spcBef>
              <a:spcAft>
                <a:spcPts val="200"/>
              </a:spcAft>
            </a:pPr>
            <a:r>
              <a:rPr lang="hu-HU" sz="1200" dirty="0">
                <a:latin typeface="Montserrat" pitchFamily="2" charset="77"/>
              </a:rPr>
              <a:t>Fentiek keveréke</a:t>
            </a:r>
          </a:p>
          <a:p>
            <a:pPr lvl="2" defTabSz="914377">
              <a:lnSpc>
                <a:spcPct val="100000"/>
              </a:lnSpc>
              <a:spcBef>
                <a:spcPts val="300"/>
              </a:spcBef>
              <a:spcAft>
                <a:spcPts val="200"/>
              </a:spcAft>
            </a:pPr>
            <a:endParaRPr lang="hu-HU" sz="120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Mennyire szigorúan veszik a dokumentációt</a:t>
            </a:r>
          </a:p>
          <a:p>
            <a:pPr lvl="2" defTabSz="914377">
              <a:lnSpc>
                <a:spcPct val="100000"/>
              </a:lnSpc>
              <a:spcBef>
                <a:spcPts val="300"/>
              </a:spcBef>
              <a:spcAft>
                <a:spcPts val="200"/>
              </a:spcAft>
            </a:pPr>
            <a:r>
              <a:rPr lang="hu-HU" sz="1200" dirty="0" err="1">
                <a:latin typeface="Montserrat" pitchFamily="2" charset="77"/>
              </a:rPr>
              <a:t>Lightweight</a:t>
            </a:r>
            <a:endParaRPr lang="hu-HU" sz="1200" dirty="0">
              <a:latin typeface="Montserrat" pitchFamily="2" charset="77"/>
            </a:endParaRPr>
          </a:p>
          <a:p>
            <a:pPr lvl="2" defTabSz="914377">
              <a:lnSpc>
                <a:spcPct val="100000"/>
              </a:lnSpc>
              <a:spcBef>
                <a:spcPts val="300"/>
              </a:spcBef>
              <a:spcAft>
                <a:spcPts val="200"/>
              </a:spcAft>
            </a:pPr>
            <a:r>
              <a:rPr lang="hu-HU" sz="1200" dirty="0" err="1">
                <a:latin typeface="Montserrat" pitchFamily="2" charset="77"/>
              </a:rPr>
              <a:t>Heavyweight</a:t>
            </a:r>
            <a:endParaRPr lang="hu-HU" sz="1200" dirty="0">
              <a:latin typeface="Montserrat" pitchFamily="2" charset="77"/>
            </a:endParaRPr>
          </a:p>
          <a:p>
            <a:pPr lvl="2" defTabSz="914377">
              <a:lnSpc>
                <a:spcPct val="100000"/>
              </a:lnSpc>
              <a:spcBef>
                <a:spcPts val="300"/>
              </a:spcBef>
              <a:spcAft>
                <a:spcPts val="200"/>
              </a:spcAft>
            </a:pPr>
            <a:endParaRPr lang="hu-HU" sz="120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Mi a modell középpontja</a:t>
            </a:r>
          </a:p>
          <a:p>
            <a:pPr lvl="2" defTabSz="914377">
              <a:lnSpc>
                <a:spcPct val="100000"/>
              </a:lnSpc>
              <a:spcBef>
                <a:spcPts val="300"/>
              </a:spcBef>
              <a:spcAft>
                <a:spcPts val="200"/>
              </a:spcAft>
            </a:pPr>
            <a:r>
              <a:rPr lang="hu-HU" sz="1200" dirty="0">
                <a:latin typeface="Montserrat" pitchFamily="2" charset="77"/>
              </a:rPr>
              <a:t>Adat</a:t>
            </a:r>
          </a:p>
          <a:p>
            <a:pPr lvl="2" defTabSz="914377">
              <a:lnSpc>
                <a:spcPct val="100000"/>
              </a:lnSpc>
              <a:spcBef>
                <a:spcPts val="300"/>
              </a:spcBef>
              <a:spcAft>
                <a:spcPts val="200"/>
              </a:spcAft>
            </a:pPr>
            <a:r>
              <a:rPr lang="hu-HU" sz="1200" dirty="0">
                <a:latin typeface="Montserrat" pitchFamily="2" charset="77"/>
              </a:rPr>
              <a:t>Folyamat</a:t>
            </a:r>
          </a:p>
          <a:p>
            <a:pPr lvl="2" defTabSz="914377">
              <a:lnSpc>
                <a:spcPct val="100000"/>
              </a:lnSpc>
              <a:spcBef>
                <a:spcPts val="300"/>
              </a:spcBef>
              <a:spcAft>
                <a:spcPts val="200"/>
              </a:spcAft>
            </a:pPr>
            <a:r>
              <a:rPr lang="hu-HU" sz="1200" dirty="0">
                <a:latin typeface="Montserrat" pitchFamily="2" charset="77"/>
              </a:rPr>
              <a:t>Követelmény</a:t>
            </a:r>
          </a:p>
          <a:p>
            <a:pPr lvl="2" defTabSz="914377">
              <a:lnSpc>
                <a:spcPct val="100000"/>
              </a:lnSpc>
              <a:spcBef>
                <a:spcPts val="300"/>
              </a:spcBef>
              <a:spcAft>
                <a:spcPts val="200"/>
              </a:spcAft>
            </a:pPr>
            <a:r>
              <a:rPr lang="hu-HU" sz="1200" dirty="0" err="1">
                <a:latin typeface="Montserrat" pitchFamily="2" charset="77"/>
              </a:rPr>
              <a:t>Use-case</a:t>
            </a: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Teszt</a:t>
            </a:r>
          </a:p>
          <a:p>
            <a:pPr marL="342900" lvl="1" indent="0" defTabSz="914377">
              <a:lnSpc>
                <a:spcPct val="100000"/>
              </a:lnSpc>
              <a:spcBef>
                <a:spcPts val="300"/>
              </a:spcBef>
              <a:spcAft>
                <a:spcPts val="200"/>
              </a:spcAft>
              <a:buNone/>
            </a:pPr>
            <a:endParaRPr lang="hu-HU" sz="1250" dirty="0">
              <a:latin typeface="Montserrat" pitchFamily="2" charset="77"/>
            </a:endParaRPr>
          </a:p>
        </p:txBody>
      </p:sp>
      <p:sp>
        <p:nvSpPr>
          <p:cNvPr id="6" name="Tartalom helye 3">
            <a:extLst>
              <a:ext uri="{FF2B5EF4-FFF2-40B4-BE49-F238E27FC236}">
                <a16:creationId xmlns:a16="http://schemas.microsoft.com/office/drawing/2014/main" id="{9753231B-5D70-E268-BE11-A23F00260058}"/>
              </a:ext>
            </a:extLst>
          </p:cNvPr>
          <p:cNvSpPr txBox="1">
            <a:spLocks/>
          </p:cNvSpPr>
          <p:nvPr/>
        </p:nvSpPr>
        <p:spPr>
          <a:xfrm>
            <a:off x="8721955" y="4673600"/>
            <a:ext cx="5678618" cy="168275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defTabSz="914377">
              <a:lnSpc>
                <a:spcPct val="100000"/>
              </a:lnSpc>
              <a:spcBef>
                <a:spcPts val="300"/>
              </a:spcBef>
              <a:spcAft>
                <a:spcPts val="200"/>
              </a:spcAft>
            </a:pP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Felhasználó</a:t>
            </a:r>
          </a:p>
          <a:p>
            <a:pPr lvl="2" defTabSz="914377">
              <a:lnSpc>
                <a:spcPct val="100000"/>
              </a:lnSpc>
              <a:spcBef>
                <a:spcPts val="300"/>
              </a:spcBef>
              <a:spcAft>
                <a:spcPts val="200"/>
              </a:spcAft>
            </a:pPr>
            <a:r>
              <a:rPr lang="hu-HU" sz="1200" dirty="0">
                <a:latin typeface="Montserrat" pitchFamily="2" charset="77"/>
              </a:rPr>
              <a:t>Ember</a:t>
            </a:r>
          </a:p>
          <a:p>
            <a:pPr lvl="2" defTabSz="914377">
              <a:lnSpc>
                <a:spcPct val="100000"/>
              </a:lnSpc>
              <a:spcBef>
                <a:spcPts val="300"/>
              </a:spcBef>
              <a:spcAft>
                <a:spcPts val="200"/>
              </a:spcAft>
            </a:pPr>
            <a:r>
              <a:rPr lang="hu-HU" sz="1200" dirty="0">
                <a:latin typeface="Montserrat" pitchFamily="2" charset="77"/>
              </a:rPr>
              <a:t>Csapat</a:t>
            </a:r>
          </a:p>
          <a:p>
            <a:pPr lvl="2" defTabSz="914377">
              <a:lnSpc>
                <a:spcPct val="100000"/>
              </a:lnSpc>
              <a:spcBef>
                <a:spcPts val="300"/>
              </a:spcBef>
              <a:spcAft>
                <a:spcPts val="200"/>
              </a:spcAft>
            </a:pPr>
            <a:r>
              <a:rPr lang="hu-HU" sz="1200" dirty="0">
                <a:latin typeface="Montserrat" pitchFamily="2" charset="77"/>
              </a:rPr>
              <a:t>Fentiek keveréke</a:t>
            </a:r>
          </a:p>
          <a:p>
            <a:pPr marL="685800" lvl="2" indent="0" defTabSz="914377">
              <a:lnSpc>
                <a:spcPct val="100000"/>
              </a:lnSpc>
              <a:spcBef>
                <a:spcPts val="300"/>
              </a:spcBef>
              <a:spcAft>
                <a:spcPts val="200"/>
              </a:spcAft>
              <a:buNone/>
            </a:pPr>
            <a:endParaRPr lang="hu-HU" sz="120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p:txBody>
      </p:sp>
    </p:spTree>
    <p:extLst>
      <p:ext uri="{BB962C8B-B14F-4D97-AF65-F5344CB8AC3E}">
        <p14:creationId xmlns:p14="http://schemas.microsoft.com/office/powerpoint/2010/main" val="2337817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25</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Strukturált módszertanok</a:t>
            </a:r>
          </a:p>
          <a:p>
            <a:pPr lvl="1" defTabSz="914377">
              <a:lnSpc>
                <a:spcPct val="100000"/>
              </a:lnSpc>
              <a:spcBef>
                <a:spcPts val="300"/>
              </a:spcBef>
              <a:spcAft>
                <a:spcPts val="200"/>
              </a:spcAft>
            </a:pPr>
            <a:r>
              <a:rPr lang="hu-HU" sz="1250" dirty="0">
                <a:latin typeface="Montserrat" pitchFamily="2" charset="77"/>
              </a:rPr>
              <a:t>Az első módszertanok</a:t>
            </a:r>
          </a:p>
          <a:p>
            <a:pPr lvl="1" defTabSz="914377">
              <a:lnSpc>
                <a:spcPct val="100000"/>
              </a:lnSpc>
              <a:spcBef>
                <a:spcPts val="300"/>
              </a:spcBef>
              <a:spcAft>
                <a:spcPts val="200"/>
              </a:spcAft>
            </a:pPr>
            <a:r>
              <a:rPr lang="hu-HU" sz="1250" dirty="0">
                <a:latin typeface="Montserrat" pitchFamily="2" charset="77"/>
              </a:rPr>
              <a:t>Feladatot és Implementációt is modulokra bontják</a:t>
            </a:r>
          </a:p>
          <a:p>
            <a:pPr lvl="1" defTabSz="914377">
              <a:lnSpc>
                <a:spcPct val="100000"/>
              </a:lnSpc>
              <a:spcBef>
                <a:spcPts val="300"/>
              </a:spcBef>
              <a:spcAft>
                <a:spcPts val="200"/>
              </a:spcAft>
            </a:pPr>
            <a:r>
              <a:rPr lang="hu-HU" sz="1250" dirty="0">
                <a:latin typeface="Montserrat" pitchFamily="2" charset="77"/>
              </a:rPr>
              <a:t>Merev sorrend az SDLC-ben</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Adat- vagy Folyamatközpontú technikák</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Ilyen módszertanok:</a:t>
            </a:r>
          </a:p>
          <a:p>
            <a:pPr lvl="1" defTabSz="914377">
              <a:lnSpc>
                <a:spcPct val="100000"/>
              </a:lnSpc>
              <a:spcBef>
                <a:spcPts val="300"/>
              </a:spcBef>
              <a:spcAft>
                <a:spcPts val="200"/>
              </a:spcAft>
            </a:pPr>
            <a:r>
              <a:rPr lang="hu-HU" sz="1250" dirty="0">
                <a:latin typeface="Montserrat" pitchFamily="2" charset="77"/>
              </a:rPr>
              <a:t>Vízesés modell</a:t>
            </a:r>
          </a:p>
          <a:p>
            <a:pPr lvl="1" defTabSz="914377">
              <a:lnSpc>
                <a:spcPct val="100000"/>
              </a:lnSpc>
              <a:spcBef>
                <a:spcPts val="300"/>
              </a:spcBef>
              <a:spcAft>
                <a:spcPts val="200"/>
              </a:spcAft>
            </a:pPr>
            <a:r>
              <a:rPr lang="hu-HU" sz="1250" dirty="0">
                <a:latin typeface="Montserrat" pitchFamily="2" charset="77"/>
              </a:rPr>
              <a:t>V-modell</a:t>
            </a:r>
          </a:p>
          <a:p>
            <a:pPr lvl="1" defTabSz="914377">
              <a:lnSpc>
                <a:spcPct val="100000"/>
              </a:lnSpc>
              <a:spcBef>
                <a:spcPts val="300"/>
              </a:spcBef>
              <a:spcAft>
                <a:spcPts val="200"/>
              </a:spcAft>
            </a:pPr>
            <a:r>
              <a:rPr lang="hu-HU" sz="1250" dirty="0">
                <a:latin typeface="Montserrat" pitchFamily="2" charset="77"/>
              </a:rPr>
              <a:t>SSADM</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507986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26</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vízesés modell</a:t>
            </a:r>
          </a:p>
          <a:p>
            <a:pPr lvl="1" defTabSz="914377">
              <a:lnSpc>
                <a:spcPct val="100000"/>
              </a:lnSpc>
              <a:spcBef>
                <a:spcPts val="300"/>
              </a:spcBef>
              <a:spcAft>
                <a:spcPts val="200"/>
              </a:spcAft>
            </a:pPr>
            <a:r>
              <a:rPr lang="hu-HU" sz="1250" dirty="0">
                <a:latin typeface="Montserrat" pitchFamily="2" charset="77"/>
              </a:rPr>
              <a:t>Lineáris</a:t>
            </a:r>
          </a:p>
          <a:p>
            <a:pPr lvl="1" defTabSz="914377">
              <a:lnSpc>
                <a:spcPct val="100000"/>
              </a:lnSpc>
              <a:spcBef>
                <a:spcPts val="300"/>
              </a:spcBef>
              <a:spcAft>
                <a:spcPts val="200"/>
              </a:spcAft>
            </a:pPr>
            <a:r>
              <a:rPr lang="hu-HU" sz="1250" dirty="0">
                <a:latin typeface="Montserrat" pitchFamily="2" charset="77"/>
              </a:rPr>
              <a:t>Strukturált</a:t>
            </a:r>
          </a:p>
          <a:p>
            <a:pPr lvl="1" defTabSz="914377">
              <a:lnSpc>
                <a:spcPct val="100000"/>
              </a:lnSpc>
              <a:spcBef>
                <a:spcPts val="300"/>
              </a:spcBef>
              <a:spcAft>
                <a:spcPts val="200"/>
              </a:spcAft>
            </a:pPr>
            <a:r>
              <a:rPr lang="hu-HU" sz="1250" dirty="0">
                <a:latin typeface="Montserrat" pitchFamily="2" charset="77"/>
              </a:rPr>
              <a:t>Jól dokumentált</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Nem Agilis</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Erős kontroll a folyamatok felett.</a:t>
            </a:r>
          </a:p>
          <a:p>
            <a:pPr lvl="1" defTabSz="914377">
              <a:lnSpc>
                <a:spcPct val="100000"/>
              </a:lnSpc>
              <a:spcBef>
                <a:spcPts val="300"/>
              </a:spcBef>
              <a:spcAft>
                <a:spcPts val="200"/>
              </a:spcAft>
            </a:pPr>
            <a:r>
              <a:rPr lang="hu-HU" sz="1250" dirty="0">
                <a:latin typeface="Montserrat" pitchFamily="2" charset="77"/>
              </a:rPr>
              <a:t>Könnyű ütemezés</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Nincs újragondolásra lehetőség</a:t>
            </a:r>
          </a:p>
          <a:p>
            <a:pPr lvl="1" defTabSz="914377">
              <a:lnSpc>
                <a:spcPct val="100000"/>
              </a:lnSpc>
              <a:spcBef>
                <a:spcPts val="300"/>
              </a:spcBef>
              <a:spcAft>
                <a:spcPts val="200"/>
              </a:spcAft>
            </a:pPr>
            <a:r>
              <a:rPr lang="hu-HU" sz="1250" dirty="0">
                <a:latin typeface="Montserrat" pitchFamily="2" charset="77"/>
              </a:rPr>
              <a:t>Szigorúan lineáris, nincs iteráció</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model&#10;&#10;Description automatically generated">
            <a:extLst>
              <a:ext uri="{FF2B5EF4-FFF2-40B4-BE49-F238E27FC236}">
                <a16:creationId xmlns:a16="http://schemas.microsoft.com/office/drawing/2014/main" id="{972D3D66-4A51-4C1C-ECB2-CF0F1A415041}"/>
              </a:ext>
            </a:extLst>
          </p:cNvPr>
          <p:cNvPicPr>
            <a:picLocks noChangeAspect="1"/>
          </p:cNvPicPr>
          <p:nvPr/>
        </p:nvPicPr>
        <p:blipFill>
          <a:blip r:embed="rId4"/>
          <a:stretch>
            <a:fillRect/>
          </a:stretch>
        </p:blipFill>
        <p:spPr>
          <a:xfrm>
            <a:off x="7156069" y="1462018"/>
            <a:ext cx="4707981" cy="4509911"/>
          </a:xfrm>
          <a:prstGeom prst="rect">
            <a:avLst/>
          </a:prstGeom>
        </p:spPr>
      </p:pic>
    </p:spTree>
    <p:extLst>
      <p:ext uri="{BB962C8B-B14F-4D97-AF65-F5344CB8AC3E}">
        <p14:creationId xmlns:p14="http://schemas.microsoft.com/office/powerpoint/2010/main" val="74435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27</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V-modell</a:t>
            </a:r>
          </a:p>
          <a:p>
            <a:pPr lvl="1" defTabSz="914377">
              <a:lnSpc>
                <a:spcPct val="100000"/>
              </a:lnSpc>
              <a:spcBef>
                <a:spcPts val="300"/>
              </a:spcBef>
              <a:spcAft>
                <a:spcPts val="200"/>
              </a:spcAft>
            </a:pPr>
            <a:r>
              <a:rPr lang="hu-HU" sz="1250" dirty="0">
                <a:latin typeface="Montserrat" pitchFamily="2" charset="77"/>
              </a:rPr>
              <a:t>Lineáris</a:t>
            </a:r>
          </a:p>
          <a:p>
            <a:pPr lvl="1" defTabSz="914377">
              <a:lnSpc>
                <a:spcPct val="100000"/>
              </a:lnSpc>
              <a:spcBef>
                <a:spcPts val="300"/>
              </a:spcBef>
              <a:spcAft>
                <a:spcPts val="200"/>
              </a:spcAft>
            </a:pPr>
            <a:r>
              <a:rPr lang="hu-HU" sz="1250" dirty="0">
                <a:latin typeface="Montserrat" pitchFamily="2" charset="77"/>
              </a:rPr>
              <a:t>Strukturált</a:t>
            </a:r>
          </a:p>
          <a:p>
            <a:pPr lvl="1" defTabSz="914377">
              <a:lnSpc>
                <a:spcPct val="100000"/>
              </a:lnSpc>
              <a:spcBef>
                <a:spcPts val="300"/>
              </a:spcBef>
              <a:spcAft>
                <a:spcPts val="200"/>
              </a:spcAft>
            </a:pPr>
            <a:r>
              <a:rPr lang="hu-HU" sz="1250" dirty="0">
                <a:latin typeface="Montserrat" pitchFamily="2" charset="77"/>
              </a:rPr>
              <a:t>Jól dokumentált</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Tesztközpontú</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Rugalmasabb, mint a vízesés modell</a:t>
            </a:r>
          </a:p>
          <a:p>
            <a:pPr lvl="1" defTabSz="914377">
              <a:lnSpc>
                <a:spcPct val="100000"/>
              </a:lnSpc>
              <a:spcBef>
                <a:spcPts val="300"/>
              </a:spcBef>
              <a:spcAft>
                <a:spcPts val="200"/>
              </a:spcAft>
            </a:pPr>
            <a:r>
              <a:rPr lang="hu-HU" sz="1250" dirty="0">
                <a:latin typeface="Montserrat" pitchFamily="2" charset="77"/>
              </a:rPr>
              <a:t>Korábban tesztelünk</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Továbbra is nagyon merev</a:t>
            </a:r>
          </a:p>
          <a:p>
            <a:pPr lvl="1" defTabSz="914377">
              <a:lnSpc>
                <a:spcPct val="100000"/>
              </a:lnSpc>
              <a:spcBef>
                <a:spcPts val="300"/>
              </a:spcBef>
              <a:spcAft>
                <a:spcPts val="200"/>
              </a:spcAft>
            </a:pPr>
            <a:r>
              <a:rPr lang="hu-HU" sz="1250" dirty="0">
                <a:latin typeface="Montserrat" pitchFamily="2" charset="77"/>
              </a:rPr>
              <a:t>A követelmények változását nehezen kezeli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7352477" y="1462018"/>
            <a:ext cx="4315164" cy="4509911"/>
          </a:xfrm>
          <a:prstGeom prst="rect">
            <a:avLst/>
          </a:prstGeom>
        </p:spPr>
      </p:pic>
    </p:spTree>
    <p:extLst>
      <p:ext uri="{BB962C8B-B14F-4D97-AF65-F5344CB8AC3E}">
        <p14:creationId xmlns:p14="http://schemas.microsoft.com/office/powerpoint/2010/main" val="613206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28</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SSADM</a:t>
            </a:r>
          </a:p>
          <a:p>
            <a:pPr lvl="1" defTabSz="914377">
              <a:lnSpc>
                <a:spcPct val="100000"/>
              </a:lnSpc>
              <a:spcBef>
                <a:spcPts val="300"/>
              </a:spcBef>
              <a:spcAft>
                <a:spcPts val="200"/>
              </a:spcAft>
            </a:pPr>
            <a:r>
              <a:rPr lang="hu-HU" sz="1250" dirty="0">
                <a:latin typeface="Montserrat" pitchFamily="2" charset="77"/>
              </a:rPr>
              <a:t>Lineáris</a:t>
            </a:r>
          </a:p>
          <a:p>
            <a:pPr lvl="1" defTabSz="914377">
              <a:lnSpc>
                <a:spcPct val="100000"/>
              </a:lnSpc>
              <a:spcBef>
                <a:spcPts val="300"/>
              </a:spcBef>
              <a:spcAft>
                <a:spcPts val="200"/>
              </a:spcAft>
            </a:pPr>
            <a:r>
              <a:rPr lang="hu-HU" sz="1250" dirty="0">
                <a:latin typeface="Montserrat" pitchFamily="2" charset="77"/>
              </a:rPr>
              <a:t>Strukturált</a:t>
            </a:r>
          </a:p>
          <a:p>
            <a:pPr lvl="1" defTabSz="914377">
              <a:lnSpc>
                <a:spcPct val="100000"/>
              </a:lnSpc>
              <a:spcBef>
                <a:spcPts val="300"/>
              </a:spcBef>
              <a:spcAft>
                <a:spcPts val="200"/>
              </a:spcAft>
            </a:pPr>
            <a:r>
              <a:rPr lang="hu-HU" sz="1250" dirty="0">
                <a:latin typeface="Montserrat" pitchFamily="2" charset="77"/>
              </a:rPr>
              <a:t>Jól dokumentált</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Adat-, Folyamat- és Termékközpontú</a:t>
            </a:r>
          </a:p>
          <a:p>
            <a:pPr lvl="1" defTabSz="914377">
              <a:lnSpc>
                <a:spcPct val="100000"/>
              </a:lnSpc>
              <a:spcBef>
                <a:spcPts val="300"/>
              </a:spcBef>
              <a:spcAft>
                <a:spcPts val="200"/>
              </a:spcAft>
            </a:pPr>
            <a:r>
              <a:rPr lang="hu-HU" sz="1250" dirty="0">
                <a:latin typeface="Montserrat" pitchFamily="2" charset="77"/>
              </a:rPr>
              <a:t>Top-down</a:t>
            </a:r>
          </a:p>
          <a:p>
            <a:pPr lvl="1" defTabSz="914377">
              <a:lnSpc>
                <a:spcPct val="100000"/>
              </a:lnSpc>
              <a:spcBef>
                <a:spcPts val="300"/>
              </a:spcBef>
              <a:spcAft>
                <a:spcPts val="200"/>
              </a:spcAft>
            </a:pPr>
            <a:r>
              <a:rPr lang="hu-HU" sz="1250" dirty="0">
                <a:latin typeface="Montserrat" pitchFamily="2" charset="77"/>
              </a:rPr>
              <a:t>Nem agilis</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A vízesés modell jól kidolgozott változata</a:t>
            </a:r>
          </a:p>
          <a:p>
            <a:pPr lvl="1" defTabSz="914377">
              <a:lnSpc>
                <a:spcPct val="100000"/>
              </a:lnSpc>
              <a:spcBef>
                <a:spcPts val="300"/>
              </a:spcBef>
              <a:spcAft>
                <a:spcPts val="200"/>
              </a:spcAft>
            </a:pPr>
            <a:r>
              <a:rPr lang="hu-HU" sz="1250" dirty="0">
                <a:latin typeface="Montserrat" pitchFamily="2" charset="77"/>
              </a:rPr>
              <a:t>Államigazgatási standard</a:t>
            </a:r>
          </a:p>
          <a:p>
            <a:pPr lvl="1" defTabSz="914377">
              <a:lnSpc>
                <a:spcPct val="100000"/>
              </a:lnSpc>
              <a:spcBef>
                <a:spcPts val="300"/>
              </a:spcBef>
              <a:spcAft>
                <a:spcPts val="200"/>
              </a:spcAft>
            </a:pPr>
            <a:r>
              <a:rPr lang="hu-HU" sz="1250" dirty="0">
                <a:latin typeface="Montserrat" pitchFamily="2" charset="77"/>
              </a:rPr>
              <a:t>Nagy projektekhez erős kontrollt ad</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Minden, ami a Lineáris, Strukturált és </a:t>
            </a:r>
            <a:r>
              <a:rPr lang="hu-HU" sz="1250" dirty="0" err="1">
                <a:latin typeface="Montserrat" pitchFamily="2" charset="77"/>
              </a:rPr>
              <a:t>Heavyweight-ből</a:t>
            </a:r>
            <a:r>
              <a:rPr lang="hu-HU" sz="1250" dirty="0">
                <a:latin typeface="Montserrat" pitchFamily="2" charset="77"/>
              </a:rPr>
              <a:t> ered</a:t>
            </a: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7365101" y="1462018"/>
            <a:ext cx="4289915" cy="4509911"/>
          </a:xfrm>
          <a:prstGeom prst="rect">
            <a:avLst/>
          </a:prstGeom>
        </p:spPr>
      </p:pic>
    </p:spTree>
    <p:extLst>
      <p:ext uri="{BB962C8B-B14F-4D97-AF65-F5344CB8AC3E}">
        <p14:creationId xmlns:p14="http://schemas.microsoft.com/office/powerpoint/2010/main" val="154469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816182B-7434-EC8D-9241-3477B39EFCF4}"/>
              </a:ext>
            </a:extLst>
          </p:cNvPr>
          <p:cNvPicPr>
            <a:picLocks noChangeAspect="1"/>
          </p:cNvPicPr>
          <p:nvPr/>
        </p:nvPicPr>
        <p:blipFill rotWithShape="1">
          <a:blip r:embed="rId3"/>
          <a:srcRect t="130" b="130"/>
          <a:stretch/>
        </p:blipFill>
        <p:spPr>
          <a:xfrm>
            <a:off x="0" y="720000"/>
            <a:ext cx="12192000" cy="5497434"/>
          </a:xfrm>
          <a:prstGeom prst="rect">
            <a:avLst/>
          </a:prstGeom>
        </p:spPr>
      </p:pic>
      <p:sp>
        <p:nvSpPr>
          <p:cNvPr id="30" name="Rectangle 29">
            <a:extLst>
              <a:ext uri="{FF2B5EF4-FFF2-40B4-BE49-F238E27FC236}">
                <a16:creationId xmlns:a16="http://schemas.microsoft.com/office/drawing/2014/main" id="{3D593B83-9E66-47FD-05B9-0129C1F1B6BE}"/>
              </a:ext>
            </a:extLst>
          </p:cNvPr>
          <p:cNvSpPr/>
          <p:nvPr/>
        </p:nvSpPr>
        <p:spPr>
          <a:xfrm>
            <a:off x="0" y="514960"/>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solidFill>
                  <a:schemeClr val="bg1"/>
                </a:solidFill>
                <a:latin typeface="Montserrat" pitchFamily="2" charset="77"/>
              </a:rPr>
              <a:t>2</a:t>
            </a:fld>
            <a:endParaRPr lang="en-GB" b="1" dirty="0">
              <a:solidFill>
                <a:schemeClr val="bg1"/>
              </a:solidFill>
              <a:latin typeface="Montserrat" pitchFamily="2" charset="77"/>
            </a:endParaRP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176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17602"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SDLC </a:t>
            </a:r>
            <a:r>
              <a:rPr lang="en-GB" b="1" dirty="0" err="1">
                <a:solidFill>
                  <a:srgbClr val="003366"/>
                </a:solidFill>
                <a:latin typeface="Montserrat ExtraBold" pitchFamily="2" charset="77"/>
              </a:rPr>
              <a:t>bemutatása</a:t>
            </a:r>
            <a:endParaRPr lang="en-GB" b="1" dirty="0">
              <a:solidFill>
                <a:srgbClr val="003366"/>
              </a:solidFill>
              <a:latin typeface="Montserrat ExtraBold" pitchFamily="2" charset="77"/>
            </a:endParaRPr>
          </a:p>
        </p:txBody>
      </p:sp>
      <p:sp>
        <p:nvSpPr>
          <p:cNvPr id="23" name="Rounded Rectangle 22">
            <a:extLst>
              <a:ext uri="{FF2B5EF4-FFF2-40B4-BE49-F238E27FC236}">
                <a16:creationId xmlns:a16="http://schemas.microsoft.com/office/drawing/2014/main" id="{11AF70D6-351A-8F9C-1C05-56B37FAE0B9B}"/>
              </a:ext>
            </a:extLst>
          </p:cNvPr>
          <p:cNvSpPr/>
          <p:nvPr/>
        </p:nvSpPr>
        <p:spPr>
          <a:xfrm>
            <a:off x="44704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4704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Fázisai</a:t>
            </a:r>
            <a:endParaRPr lang="en-GB" b="1" dirty="0">
              <a:solidFill>
                <a:srgbClr val="003366"/>
              </a:solidFill>
              <a:latin typeface="Montserrat ExtraBold" pitchFamily="2" charset="77"/>
            </a:endParaRPr>
          </a:p>
        </p:txBody>
      </p:sp>
      <p:sp>
        <p:nvSpPr>
          <p:cNvPr id="25" name="Rounded Rectangle 24">
            <a:extLst>
              <a:ext uri="{FF2B5EF4-FFF2-40B4-BE49-F238E27FC236}">
                <a16:creationId xmlns:a16="http://schemas.microsoft.com/office/drawing/2014/main" id="{0B5C4B85-EBE3-64FA-7D2B-B07EF3CEBC39}"/>
              </a:ext>
            </a:extLst>
          </p:cNvPr>
          <p:cNvSpPr/>
          <p:nvPr/>
        </p:nvSpPr>
        <p:spPr>
          <a:xfrm>
            <a:off x="78232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AA93BB43-4C3C-286A-D418-C9230DEDFA9B}"/>
              </a:ext>
            </a:extLst>
          </p:cNvPr>
          <p:cNvSpPr txBox="1"/>
          <p:nvPr/>
        </p:nvSpPr>
        <p:spPr>
          <a:xfrm>
            <a:off x="78232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Szállítandók</a:t>
            </a:r>
            <a:endParaRPr lang="en-GB" b="1" dirty="0">
              <a:solidFill>
                <a:srgbClr val="003366"/>
              </a:solidFill>
              <a:latin typeface="Montserrat ExtraBold" pitchFamily="2" charset="77"/>
            </a:endParaRPr>
          </a:p>
        </p:txBody>
      </p:sp>
      <p:sp>
        <p:nvSpPr>
          <p:cNvPr id="4" name="TextBox 3">
            <a:extLst>
              <a:ext uri="{FF2B5EF4-FFF2-40B4-BE49-F238E27FC236}">
                <a16:creationId xmlns:a16="http://schemas.microsoft.com/office/drawing/2014/main" id="{17DE09A7-14EB-0BC5-D700-34F6D6192B4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5" name="TextBox 4">
            <a:extLst>
              <a:ext uri="{FF2B5EF4-FFF2-40B4-BE49-F238E27FC236}">
                <a16:creationId xmlns:a16="http://schemas.microsoft.com/office/drawing/2014/main" id="{B68BBC29-2F13-FF64-D77A-2C27A64087B2}"/>
              </a:ext>
            </a:extLst>
          </p:cNvPr>
          <p:cNvSpPr txBox="1"/>
          <p:nvPr/>
        </p:nvSpPr>
        <p:spPr>
          <a:xfrm>
            <a:off x="3737427" y="1848952"/>
            <a:ext cx="4717137" cy="584775"/>
          </a:xfrm>
          <a:prstGeom prst="rect">
            <a:avLst/>
          </a:prstGeom>
          <a:noFill/>
        </p:spPr>
        <p:txBody>
          <a:bodyPr wrap="square" rtlCol="0">
            <a:spAutoFit/>
          </a:bodyPr>
          <a:lstStyle/>
          <a:p>
            <a:pPr algn="ctr"/>
            <a:r>
              <a:rPr lang="en-GB" sz="3200" b="1" dirty="0">
                <a:solidFill>
                  <a:schemeClr val="bg1"/>
                </a:solidFill>
                <a:effectLst>
                  <a:outerShdw blurRad="50800" dist="38100" dir="5400000" algn="t" rotWithShape="0">
                    <a:prstClr val="black">
                      <a:alpha val="40000"/>
                    </a:prstClr>
                  </a:outerShdw>
                </a:effectLst>
                <a:latin typeface="Montserrat ExtraBold" pitchFamily="2" charset="77"/>
              </a:rPr>
              <a:t>SDLC</a:t>
            </a:r>
          </a:p>
        </p:txBody>
      </p:sp>
    </p:spTree>
    <p:extLst>
      <p:ext uri="{BB962C8B-B14F-4D97-AF65-F5344CB8AC3E}">
        <p14:creationId xmlns:p14="http://schemas.microsoft.com/office/powerpoint/2010/main" val="4113168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29</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Prototípusmodell</a:t>
            </a:r>
          </a:p>
          <a:p>
            <a:pPr lvl="1" defTabSz="914377">
              <a:lnSpc>
                <a:spcPct val="100000"/>
              </a:lnSpc>
              <a:spcBef>
                <a:spcPts val="300"/>
              </a:spcBef>
              <a:spcAft>
                <a:spcPts val="200"/>
              </a:spcAft>
            </a:pPr>
            <a:r>
              <a:rPr lang="hu-HU" sz="1250" b="1" dirty="0">
                <a:latin typeface="Montserrat" pitchFamily="2" charset="77"/>
              </a:rPr>
              <a:t>Eldobható vagy Evolúciós prototípus</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iteratív</a:t>
            </a:r>
          </a:p>
          <a:p>
            <a:pPr lvl="1" defTabSz="914377">
              <a:lnSpc>
                <a:spcPct val="100000"/>
              </a:lnSpc>
              <a:spcBef>
                <a:spcPts val="300"/>
              </a:spcBef>
              <a:spcAft>
                <a:spcPts val="200"/>
              </a:spcAft>
            </a:pPr>
            <a:r>
              <a:rPr lang="hu-HU" sz="1250" dirty="0">
                <a:latin typeface="Montserrat" pitchFamily="2" charset="77"/>
              </a:rPr>
              <a:t>Általában nem strukturált</a:t>
            </a:r>
          </a:p>
          <a:p>
            <a:pPr lvl="1" defTabSz="914377">
              <a:lnSpc>
                <a:spcPct val="100000"/>
              </a:lnSpc>
              <a:spcBef>
                <a:spcPts val="300"/>
              </a:spcBef>
              <a:spcAft>
                <a:spcPts val="200"/>
              </a:spcAft>
            </a:pPr>
            <a:r>
              <a:rPr lang="hu-HU" sz="1250" dirty="0" err="1">
                <a:latin typeface="Montserrat" pitchFamily="2" charset="77"/>
              </a:rPr>
              <a:t>Gyakrad</a:t>
            </a:r>
            <a:r>
              <a:rPr lang="hu-HU" sz="1250" dirty="0">
                <a:latin typeface="Montserrat" pitchFamily="2" charset="77"/>
              </a:rPr>
              <a:t> rapid, agilis, esetleg extrém</a:t>
            </a:r>
          </a:p>
          <a:p>
            <a:pPr lvl="1" defTabSz="914377">
              <a:lnSpc>
                <a:spcPct val="100000"/>
              </a:lnSpc>
              <a:spcBef>
                <a:spcPts val="300"/>
              </a:spcBef>
              <a:spcAft>
                <a:spcPts val="200"/>
              </a:spcAft>
            </a:pPr>
            <a:r>
              <a:rPr lang="hu-HU" sz="1250" dirty="0">
                <a:latin typeface="Montserrat" pitchFamily="2" charset="77"/>
              </a:rPr>
              <a:t>Általában </a:t>
            </a:r>
            <a:r>
              <a:rPr lang="hu-HU" sz="1250" dirty="0" err="1">
                <a:latin typeface="Montserrat" pitchFamily="2" charset="77"/>
              </a:rPr>
              <a:t>lightweight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követelményközpontú</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Félreértések (és abból eredő pluszköltségek) minimalizálása</a:t>
            </a:r>
          </a:p>
          <a:p>
            <a:pPr lvl="1" defTabSz="914377">
              <a:lnSpc>
                <a:spcPct val="100000"/>
              </a:lnSpc>
              <a:spcBef>
                <a:spcPts val="300"/>
              </a:spcBef>
              <a:spcAft>
                <a:spcPts val="200"/>
              </a:spcAft>
            </a:pPr>
            <a:r>
              <a:rPr lang="hu-HU" sz="1250" dirty="0">
                <a:latin typeface="Montserrat" pitchFamily="2" charset="77"/>
              </a:rPr>
              <a:t>Különösen jó UI-UX kialakításnál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err="1">
                <a:latin typeface="Montserrat" pitchFamily="2" charset="77"/>
              </a:rPr>
              <a:t>Confirmation-bias</a:t>
            </a:r>
            <a:r>
              <a:rPr lang="hu-HU" sz="1250" dirty="0">
                <a:latin typeface="Montserrat" pitchFamily="2" charset="77"/>
              </a:rPr>
              <a:t> (NEM prototípus-</a:t>
            </a:r>
            <a:r>
              <a:rPr lang="hu-HU" sz="1250" dirty="0" err="1">
                <a:latin typeface="Montserrat" pitchFamily="2" charset="77"/>
              </a:rPr>
              <a:t>bias</a:t>
            </a:r>
            <a:r>
              <a:rPr lang="hu-HU" sz="1250" dirty="0">
                <a:latin typeface="Montserrat" pitchFamily="2" charset="77"/>
              </a:rPr>
              <a:t>)</a:t>
            </a:r>
          </a:p>
          <a:p>
            <a:pPr lvl="1" defTabSz="914377">
              <a:lnSpc>
                <a:spcPct val="100000"/>
              </a:lnSpc>
              <a:spcBef>
                <a:spcPts val="300"/>
              </a:spcBef>
              <a:spcAft>
                <a:spcPts val="200"/>
              </a:spcAft>
            </a:pPr>
            <a:r>
              <a:rPr lang="hu-HU" sz="1250" dirty="0">
                <a:latin typeface="Montserrat" pitchFamily="2" charset="77"/>
              </a:rPr>
              <a:t>Prototípusból eredő félreértések</a:t>
            </a:r>
          </a:p>
          <a:p>
            <a:pPr lvl="1" defTabSz="914377">
              <a:lnSpc>
                <a:spcPct val="100000"/>
              </a:lnSpc>
              <a:spcBef>
                <a:spcPts val="300"/>
              </a:spcBef>
              <a:spcAft>
                <a:spcPts val="200"/>
              </a:spcAft>
            </a:pPr>
            <a:r>
              <a:rPr lang="hu-HU" sz="1250" dirty="0">
                <a:latin typeface="Montserrat" pitchFamily="2" charset="77"/>
              </a:rPr>
              <a:t>Prototípus megtartása – </a:t>
            </a:r>
            <a:r>
              <a:rPr lang="hu-HU" sz="1250" dirty="0" err="1">
                <a:latin typeface="Montserrat" pitchFamily="2" charset="77"/>
              </a:rPr>
              <a:t>Bad</a:t>
            </a:r>
            <a:r>
              <a:rPr lang="hu-HU" sz="1250" dirty="0">
                <a:latin typeface="Montserrat" pitchFamily="2" charset="77"/>
              </a:rPr>
              <a:t> </a:t>
            </a:r>
            <a:r>
              <a:rPr lang="hu-HU" sz="1250" dirty="0" err="1">
                <a:latin typeface="Montserrat" pitchFamily="2" charset="77"/>
              </a:rPr>
              <a:t>practice</a:t>
            </a: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535436" y="1462017"/>
            <a:ext cx="5119580" cy="3880971"/>
          </a:xfrm>
          <a:prstGeom prst="rect">
            <a:avLst/>
          </a:prstGeom>
        </p:spPr>
      </p:pic>
    </p:spTree>
    <p:extLst>
      <p:ext uri="{BB962C8B-B14F-4D97-AF65-F5344CB8AC3E}">
        <p14:creationId xmlns:p14="http://schemas.microsoft.com/office/powerpoint/2010/main" val="115331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30</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Spirálmodell</a:t>
            </a:r>
          </a:p>
          <a:p>
            <a:pPr lvl="1" defTabSz="914377">
              <a:lnSpc>
                <a:spcPct val="100000"/>
              </a:lnSpc>
              <a:spcBef>
                <a:spcPts val="300"/>
              </a:spcBef>
              <a:spcAft>
                <a:spcPts val="200"/>
              </a:spcAft>
            </a:pPr>
            <a:r>
              <a:rPr lang="hu-HU" sz="1250" dirty="0">
                <a:latin typeface="Montserrat" pitchFamily="2" charset="77"/>
              </a:rPr>
              <a:t>Spirális</a:t>
            </a:r>
          </a:p>
          <a:p>
            <a:pPr lvl="1" defTabSz="914377">
              <a:lnSpc>
                <a:spcPct val="100000"/>
              </a:lnSpc>
              <a:spcBef>
                <a:spcPts val="300"/>
              </a:spcBef>
              <a:spcAft>
                <a:spcPts val="200"/>
              </a:spcAft>
            </a:pPr>
            <a:r>
              <a:rPr lang="hu-HU" sz="1250" dirty="0">
                <a:latin typeface="Montserrat" pitchFamily="2" charset="77"/>
              </a:rPr>
              <a:t>Használ iterációkat</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Nagy, bonyolult és drága rendszerekhez ajánlott</a:t>
            </a:r>
          </a:p>
          <a:p>
            <a:pPr lvl="1" defTabSz="914377">
              <a:lnSpc>
                <a:spcPct val="100000"/>
              </a:lnSpc>
              <a:spcBef>
                <a:spcPts val="300"/>
              </a:spcBef>
              <a:spcAft>
                <a:spcPts val="200"/>
              </a:spcAft>
            </a:pPr>
            <a:r>
              <a:rPr lang="hu-HU" sz="1250" dirty="0">
                <a:latin typeface="Montserrat" pitchFamily="2" charset="77"/>
              </a:rPr>
              <a:t>Prototípus- és Vízesés modell ötvözete</a:t>
            </a:r>
          </a:p>
          <a:p>
            <a:pPr lvl="1" defTabSz="914377">
              <a:lnSpc>
                <a:spcPct val="100000"/>
              </a:lnSpc>
              <a:spcBef>
                <a:spcPts val="300"/>
              </a:spcBef>
              <a:spcAft>
                <a:spcPts val="200"/>
              </a:spcAft>
            </a:pPr>
            <a:r>
              <a:rPr lang="hu-HU" sz="1250" dirty="0">
                <a:latin typeface="Montserrat" pitchFamily="2" charset="77"/>
              </a:rPr>
              <a:t>Lassú, de robosztus modell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Csak nagy, bonyolult és drága rendszerekhez hasznos</a:t>
            </a:r>
          </a:p>
          <a:p>
            <a:pPr lvl="1" defTabSz="914377">
              <a:lnSpc>
                <a:spcPct val="100000"/>
              </a:lnSpc>
              <a:spcBef>
                <a:spcPts val="300"/>
              </a:spcBef>
              <a:spcAft>
                <a:spcPts val="200"/>
              </a:spcAft>
            </a:pPr>
            <a:r>
              <a:rPr lang="hu-HU" sz="1250" dirty="0">
                <a:latin typeface="Montserrat" pitchFamily="2" charset="77"/>
              </a:rPr>
              <a:t>Kevésbé rugalmas, főleg a ciklusokban</a:t>
            </a:r>
          </a:p>
          <a:p>
            <a:pPr lvl="1" defTabSz="914377">
              <a:lnSpc>
                <a:spcPct val="100000"/>
              </a:lnSpc>
              <a:spcBef>
                <a:spcPts val="300"/>
              </a:spcBef>
              <a:spcAft>
                <a:spcPts val="200"/>
              </a:spcAft>
            </a:pPr>
            <a:r>
              <a:rPr lang="hu-HU" sz="1250" dirty="0">
                <a:latin typeface="Montserrat" pitchFamily="2" charset="77"/>
              </a:rPr>
              <a:t>Nehezen levezethető ügyfélnek, fel kell bontani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987823" y="1462018"/>
            <a:ext cx="4876228" cy="4081461"/>
          </a:xfrm>
          <a:prstGeom prst="rect">
            <a:avLst/>
          </a:prstGeom>
        </p:spPr>
      </p:pic>
    </p:spTree>
    <p:extLst>
      <p:ext uri="{BB962C8B-B14F-4D97-AF65-F5344CB8AC3E}">
        <p14:creationId xmlns:p14="http://schemas.microsoft.com/office/powerpoint/2010/main" val="3534082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31</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Iteratív és Inkrementális módszertanok</a:t>
            </a:r>
          </a:p>
          <a:p>
            <a:pPr lvl="1" defTabSz="914377">
              <a:lnSpc>
                <a:spcPct val="100000"/>
              </a:lnSpc>
              <a:spcBef>
                <a:spcPts val="300"/>
              </a:spcBef>
              <a:spcAft>
                <a:spcPts val="200"/>
              </a:spcAft>
            </a:pPr>
            <a:r>
              <a:rPr lang="hu-HU" sz="1250" dirty="0">
                <a:latin typeface="Montserrat" pitchFamily="2" charset="77"/>
              </a:rPr>
              <a:t>Iteratívak vagy Inkrementálisak</a:t>
            </a:r>
          </a:p>
          <a:p>
            <a:pPr lvl="1" defTabSz="914377">
              <a:lnSpc>
                <a:spcPct val="100000"/>
              </a:lnSpc>
              <a:spcBef>
                <a:spcPts val="300"/>
              </a:spcBef>
              <a:spcAft>
                <a:spcPts val="200"/>
              </a:spcAft>
            </a:pPr>
            <a:r>
              <a:rPr lang="hu-HU" sz="1250" dirty="0">
                <a:latin typeface="Montserrat" pitchFamily="2" charset="77"/>
              </a:rPr>
              <a:t>Általában </a:t>
            </a:r>
            <a:r>
              <a:rPr lang="hu-HU" sz="1250" dirty="0" err="1">
                <a:latin typeface="Montserrat" pitchFamily="2" charset="77"/>
              </a:rPr>
              <a:t>objektumorientáltak</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prototípus alapúak, de lehet rapid, agilis vagy extrém is</a:t>
            </a:r>
          </a:p>
          <a:p>
            <a:pPr lvl="1" defTabSz="914377">
              <a:lnSpc>
                <a:spcPct val="100000"/>
              </a:lnSpc>
              <a:spcBef>
                <a:spcPts val="300"/>
              </a:spcBef>
              <a:spcAft>
                <a:spcPts val="200"/>
              </a:spcAft>
            </a:pPr>
            <a:r>
              <a:rPr lang="hu-HU" sz="1250" dirty="0">
                <a:latin typeface="Montserrat" pitchFamily="2" charset="77"/>
              </a:rPr>
              <a:t>Általában </a:t>
            </a:r>
            <a:r>
              <a:rPr lang="hu-HU" sz="1250" dirty="0" err="1">
                <a:latin typeface="Montserrat" pitchFamily="2" charset="77"/>
              </a:rPr>
              <a:t>lightweight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Követelmény- vagy </a:t>
            </a:r>
            <a:r>
              <a:rPr lang="hu-HU" sz="1250" dirty="0" err="1">
                <a:latin typeface="Montserrat" pitchFamily="2" charset="77"/>
              </a:rPr>
              <a:t>use-case</a:t>
            </a:r>
            <a:r>
              <a:rPr lang="hu-HU" sz="1250" dirty="0">
                <a:latin typeface="Montserrat" pitchFamily="2" charset="77"/>
              </a:rPr>
              <a:t> központúak</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Ciklus lépések fedik egymást</a:t>
            </a:r>
          </a:p>
          <a:p>
            <a:pPr lvl="1" defTabSz="914377">
              <a:lnSpc>
                <a:spcPct val="100000"/>
              </a:lnSpc>
              <a:spcBef>
                <a:spcPts val="300"/>
              </a:spcBef>
              <a:spcAft>
                <a:spcPts val="200"/>
              </a:spcAft>
            </a:pPr>
            <a:r>
              <a:rPr lang="hu-HU" sz="1250" dirty="0">
                <a:latin typeface="Montserrat" pitchFamily="2" charset="77"/>
              </a:rPr>
              <a:t>Gyorsan feloldható félreértések, gyors reagálás új igényekre</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Adott módszertanok sajátos hátrányai</a:t>
            </a:r>
          </a:p>
          <a:p>
            <a:pPr lvl="1" defTabSz="914377">
              <a:lnSpc>
                <a:spcPct val="100000"/>
              </a:lnSpc>
              <a:spcBef>
                <a:spcPts val="300"/>
              </a:spcBef>
              <a:spcAft>
                <a:spcPts val="200"/>
              </a:spcAft>
            </a:pPr>
            <a:r>
              <a:rPr lang="hu-HU" sz="1250" dirty="0">
                <a:latin typeface="Montserrat" pitchFamily="2" charset="77"/>
              </a:rPr>
              <a:t>Nem megfelelő alkalmazásból eredő káosz</a:t>
            </a:r>
          </a:p>
          <a:p>
            <a:pPr lvl="1" defTabSz="914377">
              <a:lnSpc>
                <a:spcPct val="100000"/>
              </a:lnSpc>
              <a:spcBef>
                <a:spcPts val="300"/>
              </a:spcBef>
              <a:spcAft>
                <a:spcPts val="200"/>
              </a:spcAft>
            </a:pPr>
            <a:r>
              <a:rPr lang="hu-HU" sz="1250" dirty="0">
                <a:latin typeface="Montserrat" pitchFamily="2" charset="77"/>
              </a:rPr>
              <a:t>Nem megfelelő tervezésből eredő Backlog elúszás</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394769" y="1462018"/>
            <a:ext cx="5079429" cy="2707907"/>
          </a:xfrm>
          <a:prstGeom prst="rect">
            <a:avLst/>
          </a:prstGeom>
        </p:spPr>
      </p:pic>
      <p:pic>
        <p:nvPicPr>
          <p:cNvPr id="6" name="Picture 5" descr="A diagram of a process&#10;&#10;Description automatically generated with medium confidence">
            <a:extLst>
              <a:ext uri="{FF2B5EF4-FFF2-40B4-BE49-F238E27FC236}">
                <a16:creationId xmlns:a16="http://schemas.microsoft.com/office/drawing/2014/main" id="{7E799328-4DE7-FC8B-C8AD-FCA8696F4689}"/>
              </a:ext>
            </a:extLst>
          </p:cNvPr>
          <p:cNvPicPr>
            <a:picLocks noChangeAspect="1"/>
          </p:cNvPicPr>
          <p:nvPr/>
        </p:nvPicPr>
        <p:blipFill>
          <a:blip r:embed="rId5"/>
          <a:stretch>
            <a:fillRect/>
          </a:stretch>
        </p:blipFill>
        <p:spPr>
          <a:xfrm>
            <a:off x="6409553" y="4086578"/>
            <a:ext cx="5049862" cy="2577958"/>
          </a:xfrm>
          <a:prstGeom prst="rect">
            <a:avLst/>
          </a:prstGeom>
        </p:spPr>
      </p:pic>
    </p:spTree>
    <p:extLst>
      <p:ext uri="{BB962C8B-B14F-4D97-AF65-F5344CB8AC3E}">
        <p14:creationId xmlns:p14="http://schemas.microsoft.com/office/powerpoint/2010/main" val="235143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32</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RUP – </a:t>
            </a:r>
            <a:r>
              <a:rPr lang="hu-HU" sz="1400" b="1" dirty="0" err="1">
                <a:latin typeface="Montserrat" pitchFamily="2" charset="77"/>
              </a:rPr>
              <a:t>Rational</a:t>
            </a:r>
            <a:r>
              <a:rPr lang="hu-HU" sz="1400" b="1" dirty="0">
                <a:latin typeface="Montserrat" pitchFamily="2" charset="77"/>
              </a:rPr>
              <a:t> </a:t>
            </a:r>
            <a:r>
              <a:rPr lang="hu-HU" sz="1400" b="1" dirty="0" err="1">
                <a:latin typeface="Montserrat" pitchFamily="2" charset="77"/>
              </a:rPr>
              <a:t>Unified</a:t>
            </a:r>
            <a:r>
              <a:rPr lang="hu-HU" sz="1400" b="1" dirty="0">
                <a:latin typeface="Montserrat" pitchFamily="2" charset="77"/>
              </a:rPr>
              <a:t> </a:t>
            </a:r>
            <a:r>
              <a:rPr lang="hu-HU" sz="1400" b="1" dirty="0" err="1">
                <a:latin typeface="Montserrat" pitchFamily="2" charset="77"/>
              </a:rPr>
              <a:t>Process</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Iteratív</a:t>
            </a:r>
          </a:p>
          <a:p>
            <a:pPr lvl="1" defTabSz="914377">
              <a:lnSpc>
                <a:spcPct val="100000"/>
              </a:lnSpc>
              <a:spcBef>
                <a:spcPts val="300"/>
              </a:spcBef>
              <a:spcAft>
                <a:spcPts val="200"/>
              </a:spcAft>
            </a:pPr>
            <a:r>
              <a:rPr lang="hu-HU" sz="1250" dirty="0">
                <a:latin typeface="Montserrat" pitchFamily="2" charset="77"/>
              </a:rPr>
              <a:t>Strukturált</a:t>
            </a:r>
          </a:p>
          <a:p>
            <a:pPr lvl="1" defTabSz="914377">
              <a:lnSpc>
                <a:spcPct val="100000"/>
              </a:lnSpc>
              <a:spcBef>
                <a:spcPts val="300"/>
              </a:spcBef>
              <a:spcAft>
                <a:spcPts val="200"/>
              </a:spcAft>
            </a:pPr>
            <a:r>
              <a:rPr lang="hu-HU" sz="1250" dirty="0" err="1">
                <a:latin typeface="Montserrat" pitchFamily="2" charset="77"/>
              </a:rPr>
              <a:t>Use-case</a:t>
            </a:r>
            <a:r>
              <a:rPr lang="hu-HU" sz="1250" dirty="0">
                <a:latin typeface="Montserrat" pitchFamily="2" charset="77"/>
              </a:rPr>
              <a:t> alapú</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Jól strukturált megközelítés</a:t>
            </a:r>
          </a:p>
          <a:p>
            <a:pPr lvl="1" defTabSz="914377">
              <a:lnSpc>
                <a:spcPct val="100000"/>
              </a:lnSpc>
              <a:spcBef>
                <a:spcPts val="300"/>
              </a:spcBef>
              <a:spcAft>
                <a:spcPts val="200"/>
              </a:spcAft>
            </a:pPr>
            <a:r>
              <a:rPr lang="hu-HU" sz="1250" dirty="0">
                <a:latin typeface="Montserrat" pitchFamily="2" charset="77"/>
              </a:rPr>
              <a:t>Iteratív fejlesztés</a:t>
            </a:r>
          </a:p>
          <a:p>
            <a:pPr lvl="1" defTabSz="914377">
              <a:lnSpc>
                <a:spcPct val="100000"/>
              </a:lnSpc>
              <a:spcBef>
                <a:spcPts val="300"/>
              </a:spcBef>
              <a:spcAft>
                <a:spcPts val="200"/>
              </a:spcAft>
            </a:pPr>
            <a:r>
              <a:rPr lang="hu-HU" sz="1250" dirty="0">
                <a:latin typeface="Montserrat" pitchFamily="2" charset="77"/>
              </a:rPr>
              <a:t>Átláthatóság</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Kis csapatok számára túl komplexnek bizonyulhat</a:t>
            </a:r>
          </a:p>
          <a:p>
            <a:pPr lvl="1" defTabSz="914377">
              <a:lnSpc>
                <a:spcPct val="100000"/>
              </a:lnSpc>
              <a:spcBef>
                <a:spcPts val="300"/>
              </a:spcBef>
              <a:spcAft>
                <a:spcPts val="200"/>
              </a:spcAft>
            </a:pPr>
            <a:r>
              <a:rPr lang="hu-HU" sz="1250" dirty="0">
                <a:latin typeface="Montserrat" pitchFamily="2" charset="77"/>
              </a:rPr>
              <a:t>Erőforrás igényei sem optimálisak kis csapatok számára</a:t>
            </a:r>
          </a:p>
          <a:p>
            <a:pPr lvl="1" defTabSz="914377">
              <a:lnSpc>
                <a:spcPct val="100000"/>
              </a:lnSpc>
              <a:spcBef>
                <a:spcPts val="300"/>
              </a:spcBef>
              <a:spcAft>
                <a:spcPts val="200"/>
              </a:spcAft>
            </a:pPr>
            <a:r>
              <a:rPr lang="hu-HU" sz="1250" dirty="0">
                <a:latin typeface="Montserrat" pitchFamily="2" charset="77"/>
              </a:rPr>
              <a:t>Komplexitásából eredően viszonylag magas tudást igényel a megfelelő alkalmazása</a:t>
            </a: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538861" y="1462018"/>
            <a:ext cx="5325189" cy="4173286"/>
          </a:xfrm>
          <a:prstGeom prst="rect">
            <a:avLst/>
          </a:prstGeom>
        </p:spPr>
      </p:pic>
    </p:spTree>
    <p:extLst>
      <p:ext uri="{BB962C8B-B14F-4D97-AF65-F5344CB8AC3E}">
        <p14:creationId xmlns:p14="http://schemas.microsoft.com/office/powerpoint/2010/main" val="3776536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33</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RAD – Rapid </a:t>
            </a:r>
            <a:r>
              <a:rPr lang="hu-HU" sz="1400" b="1" dirty="0" err="1">
                <a:latin typeface="Montserrat" pitchFamily="2" charset="77"/>
              </a:rPr>
              <a:t>Application</a:t>
            </a:r>
            <a:r>
              <a:rPr lang="hu-HU" sz="1400" b="1" dirty="0">
                <a:latin typeface="Montserrat" pitchFamily="2" charset="77"/>
              </a:rPr>
              <a:t> </a:t>
            </a:r>
            <a:r>
              <a:rPr lang="hu-HU" sz="1400" b="1" dirty="0" err="1">
                <a:latin typeface="Montserrat" pitchFamily="2" charset="77"/>
              </a:rPr>
              <a:t>Development</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iteratív</a:t>
            </a:r>
          </a:p>
          <a:p>
            <a:pPr lvl="1" defTabSz="914377">
              <a:lnSpc>
                <a:spcPct val="100000"/>
              </a:lnSpc>
              <a:spcBef>
                <a:spcPts val="300"/>
              </a:spcBef>
              <a:spcAft>
                <a:spcPts val="200"/>
              </a:spcAft>
            </a:pPr>
            <a:r>
              <a:rPr lang="hu-HU" sz="1250" dirty="0">
                <a:latin typeface="Montserrat" pitchFamily="2" charset="77"/>
              </a:rPr>
              <a:t>Objektum orientált</a:t>
            </a:r>
          </a:p>
          <a:p>
            <a:pPr lvl="1" defTabSz="914377">
              <a:lnSpc>
                <a:spcPct val="100000"/>
              </a:lnSpc>
              <a:spcBef>
                <a:spcPts val="300"/>
              </a:spcBef>
              <a:spcAft>
                <a:spcPts val="200"/>
              </a:spcAft>
            </a:pPr>
            <a:r>
              <a:rPr lang="hu-HU" sz="1250" dirty="0">
                <a:latin typeface="Montserrat" pitchFamily="2" charset="77"/>
              </a:rPr>
              <a:t>Rapid</a:t>
            </a:r>
          </a:p>
          <a:p>
            <a:pPr lvl="1" defTabSz="914377">
              <a:lnSpc>
                <a:spcPct val="100000"/>
              </a:lnSpc>
              <a:spcBef>
                <a:spcPts val="300"/>
              </a:spcBef>
              <a:spcAft>
                <a:spcPts val="200"/>
              </a:spcAft>
            </a:pPr>
            <a:r>
              <a:rPr lang="hu-HU" sz="1250" dirty="0" err="1">
                <a:latin typeface="Montserrat" pitchFamily="2" charset="77"/>
              </a:rPr>
              <a:t>Lightweight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Követelmény központú</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Sok kommunikáció a félreértések minimalizálására</a:t>
            </a:r>
          </a:p>
          <a:p>
            <a:pPr lvl="1" defTabSz="914377">
              <a:lnSpc>
                <a:spcPct val="100000"/>
              </a:lnSpc>
              <a:spcBef>
                <a:spcPts val="300"/>
              </a:spcBef>
              <a:spcAft>
                <a:spcPts val="200"/>
              </a:spcAft>
            </a:pPr>
            <a:r>
              <a:rPr lang="hu-HU" sz="1250" dirty="0">
                <a:latin typeface="Montserrat" pitchFamily="2" charset="77"/>
              </a:rPr>
              <a:t>Kis rendszerek gyors szállítása</a:t>
            </a:r>
          </a:p>
          <a:p>
            <a:pPr lvl="1" defTabSz="914377">
              <a:lnSpc>
                <a:spcPct val="100000"/>
              </a:lnSpc>
              <a:spcBef>
                <a:spcPts val="300"/>
              </a:spcBef>
              <a:spcAft>
                <a:spcPts val="200"/>
              </a:spcAft>
            </a:pPr>
            <a:r>
              <a:rPr lang="hu-HU" sz="1250" dirty="0">
                <a:latin typeface="Montserrat" pitchFamily="2" charset="77"/>
              </a:rPr>
              <a:t>Újra felhasználható komponensek támogatása</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Magasan képzett fejlesztőkkel működik jól</a:t>
            </a:r>
          </a:p>
          <a:p>
            <a:pPr lvl="1" defTabSz="914377">
              <a:lnSpc>
                <a:spcPct val="100000"/>
              </a:lnSpc>
              <a:spcBef>
                <a:spcPts val="300"/>
              </a:spcBef>
              <a:spcAft>
                <a:spcPts val="200"/>
              </a:spcAft>
            </a:pPr>
            <a:r>
              <a:rPr lang="hu-HU" sz="1250" dirty="0">
                <a:latin typeface="Montserrat" pitchFamily="2" charset="77"/>
              </a:rPr>
              <a:t>Végfelhasználó közreműködésén nagyban múlik</a:t>
            </a:r>
          </a:p>
          <a:p>
            <a:pPr lvl="1" defTabSz="914377">
              <a:lnSpc>
                <a:spcPct val="100000"/>
              </a:lnSpc>
              <a:spcBef>
                <a:spcPts val="300"/>
              </a:spcBef>
              <a:spcAft>
                <a:spcPts val="200"/>
              </a:spcAft>
            </a:pPr>
            <a:r>
              <a:rPr lang="hu-HU" sz="1250" dirty="0">
                <a:latin typeface="Montserrat" pitchFamily="2" charset="77"/>
              </a:rPr>
              <a:t>Nagyobb rendszerek fejlesztése kockázatos vele</a:t>
            </a:r>
          </a:p>
          <a:p>
            <a:pPr lvl="1" defTabSz="914377">
              <a:lnSpc>
                <a:spcPct val="100000"/>
              </a:lnSpc>
              <a:spcBef>
                <a:spcPts val="300"/>
              </a:spcBef>
              <a:spcAft>
                <a:spcPts val="200"/>
              </a:spcAft>
            </a:pPr>
            <a:r>
              <a:rPr lang="hu-HU" sz="1250" dirty="0">
                <a:latin typeface="Montserrat" pitchFamily="2" charset="77"/>
              </a:rPr>
              <a:t>Nehezen </a:t>
            </a:r>
            <a:r>
              <a:rPr lang="hu-HU" sz="1250" dirty="0" err="1">
                <a:latin typeface="Montserrat" pitchFamily="2" charset="77"/>
              </a:rPr>
              <a:t>modularizálható</a:t>
            </a:r>
            <a:r>
              <a:rPr lang="hu-HU" sz="1250" dirty="0">
                <a:latin typeface="Montserrat" pitchFamily="2" charset="77"/>
              </a:rPr>
              <a:t> rendszerek esetén nem jó választás</a:t>
            </a: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538861" y="2261593"/>
            <a:ext cx="5325189" cy="2574136"/>
          </a:xfrm>
          <a:prstGeom prst="rect">
            <a:avLst/>
          </a:prstGeom>
        </p:spPr>
      </p:pic>
    </p:spTree>
    <p:extLst>
      <p:ext uri="{BB962C8B-B14F-4D97-AF65-F5344CB8AC3E}">
        <p14:creationId xmlns:p14="http://schemas.microsoft.com/office/powerpoint/2010/main" val="2927891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34</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err="1">
                <a:latin typeface="Montserrat" pitchFamily="2" charset="77"/>
              </a:rPr>
              <a:t>Agile</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Iteratív módszerek egy csoportja</a:t>
            </a:r>
          </a:p>
          <a:p>
            <a:pPr lvl="1" defTabSz="914377">
              <a:lnSpc>
                <a:spcPct val="100000"/>
              </a:lnSpc>
              <a:spcBef>
                <a:spcPts val="300"/>
              </a:spcBef>
              <a:spcAft>
                <a:spcPts val="200"/>
              </a:spcAft>
            </a:pPr>
            <a:r>
              <a:rPr lang="hu-HU" sz="1250" dirty="0">
                <a:latin typeface="Montserrat" pitchFamily="2" charset="77"/>
              </a:rPr>
              <a:t>Alkalmazkodnak a résztvevők a projekthez és a gyakori változásokhoz</a:t>
            </a:r>
          </a:p>
          <a:p>
            <a:pPr lvl="1" defTabSz="914377">
              <a:lnSpc>
                <a:spcPct val="100000"/>
              </a:lnSpc>
              <a:spcBef>
                <a:spcPts val="300"/>
              </a:spcBef>
              <a:spcAft>
                <a:spcPts val="200"/>
              </a:spcAft>
            </a:pPr>
            <a:r>
              <a:rPr lang="hu-HU" sz="1250" dirty="0">
                <a:latin typeface="Montserrat" pitchFamily="2" charset="77"/>
              </a:rPr>
              <a:t>Gyakran objektumorientált,</a:t>
            </a:r>
          </a:p>
          <a:p>
            <a:pPr lvl="1" defTabSz="914377">
              <a:lnSpc>
                <a:spcPct val="100000"/>
              </a:lnSpc>
              <a:spcBef>
                <a:spcPts val="300"/>
              </a:spcBef>
              <a:spcAft>
                <a:spcPts val="200"/>
              </a:spcAft>
            </a:pPr>
            <a:r>
              <a:rPr lang="hu-HU" sz="1250" dirty="0">
                <a:latin typeface="Montserrat" pitchFamily="2" charset="77"/>
              </a:rPr>
              <a:t>Prototípus alapú,</a:t>
            </a:r>
          </a:p>
          <a:p>
            <a:pPr lvl="1" defTabSz="914377">
              <a:lnSpc>
                <a:spcPct val="100000"/>
              </a:lnSpc>
              <a:spcBef>
                <a:spcPts val="300"/>
              </a:spcBef>
              <a:spcAft>
                <a:spcPts val="200"/>
              </a:spcAft>
            </a:pPr>
            <a:r>
              <a:rPr lang="hu-HU" sz="1250" dirty="0">
                <a:latin typeface="Montserrat" pitchFamily="2" charset="77"/>
              </a:rPr>
              <a:t>Rapid, esetleg extrém,</a:t>
            </a:r>
          </a:p>
          <a:p>
            <a:pPr lvl="1" defTabSz="914377">
              <a:lnSpc>
                <a:spcPct val="100000"/>
              </a:lnSpc>
              <a:spcBef>
                <a:spcPts val="300"/>
              </a:spcBef>
              <a:spcAft>
                <a:spcPts val="200"/>
              </a:spcAft>
            </a:pPr>
            <a:r>
              <a:rPr lang="hu-HU" sz="1250" dirty="0" err="1">
                <a:latin typeface="Montserrat" pitchFamily="2" charset="77"/>
              </a:rPr>
              <a:t>Lightweight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Követelmény- és csapatközpontú.</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Értékrend</a:t>
            </a:r>
          </a:p>
          <a:p>
            <a:pPr lvl="1" defTabSz="914377">
              <a:lnSpc>
                <a:spcPct val="100000"/>
              </a:lnSpc>
              <a:spcBef>
                <a:spcPts val="300"/>
              </a:spcBef>
              <a:spcAft>
                <a:spcPts val="200"/>
              </a:spcAft>
            </a:pPr>
            <a:r>
              <a:rPr lang="hu-HU" sz="1250" dirty="0">
                <a:latin typeface="Montserrat" pitchFamily="2" charset="77"/>
              </a:rPr>
              <a:t>Az egyének és interaktivitás fontosabb a folyamatoknál és eszközöknél</a:t>
            </a:r>
          </a:p>
          <a:p>
            <a:pPr lvl="1" defTabSz="914377">
              <a:lnSpc>
                <a:spcPct val="100000"/>
              </a:lnSpc>
              <a:spcBef>
                <a:spcPts val="300"/>
              </a:spcBef>
              <a:spcAft>
                <a:spcPts val="200"/>
              </a:spcAft>
            </a:pPr>
            <a:r>
              <a:rPr lang="hu-HU" sz="1250" dirty="0">
                <a:latin typeface="Montserrat" pitchFamily="2" charset="77"/>
              </a:rPr>
              <a:t>A működő szoftver fontosabb a terjedelmes dokumentációnál</a:t>
            </a:r>
          </a:p>
          <a:p>
            <a:pPr lvl="1" defTabSz="914377">
              <a:lnSpc>
                <a:spcPct val="100000"/>
              </a:lnSpc>
              <a:spcBef>
                <a:spcPts val="300"/>
              </a:spcBef>
              <a:spcAft>
                <a:spcPts val="200"/>
              </a:spcAft>
            </a:pPr>
            <a:r>
              <a:rPr lang="hu-HU" sz="1250" dirty="0">
                <a:latin typeface="Montserrat" pitchFamily="2" charset="77"/>
              </a:rPr>
              <a:t>Az együttműködés a megrendelővel fontosabb a szerződéses tárgyalásoknál</a:t>
            </a:r>
          </a:p>
          <a:p>
            <a:pPr lvl="1" defTabSz="914377">
              <a:lnSpc>
                <a:spcPct val="100000"/>
              </a:lnSpc>
              <a:spcBef>
                <a:spcPts val="300"/>
              </a:spcBef>
              <a:spcAft>
                <a:spcPts val="200"/>
              </a:spcAft>
            </a:pPr>
            <a:r>
              <a:rPr lang="hu-HU" sz="1250" dirty="0">
                <a:latin typeface="Montserrat" pitchFamily="2" charset="77"/>
              </a:rPr>
              <a:t>A változásokhoz való alkalmazkodás fontosabb a tervek követésénél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Általunk vizsgált Agilis módszertanok:</a:t>
            </a:r>
          </a:p>
          <a:p>
            <a:pPr lvl="1" defTabSz="914377">
              <a:lnSpc>
                <a:spcPct val="100000"/>
              </a:lnSpc>
              <a:spcBef>
                <a:spcPts val="300"/>
              </a:spcBef>
              <a:spcAft>
                <a:spcPts val="200"/>
              </a:spcAft>
            </a:pPr>
            <a:r>
              <a:rPr lang="hu-HU" sz="1250" b="1" dirty="0" err="1">
                <a:latin typeface="Montserrat" pitchFamily="2" charset="77"/>
              </a:rPr>
              <a:t>Scrum</a:t>
            </a: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XP</a:t>
            </a: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501958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35</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XP – </a:t>
            </a:r>
            <a:r>
              <a:rPr lang="hu-HU" sz="1400" b="1" dirty="0" err="1">
                <a:latin typeface="Montserrat" pitchFamily="2" charset="77"/>
              </a:rPr>
              <a:t>Extreme</a:t>
            </a:r>
            <a:r>
              <a:rPr lang="hu-HU" sz="1400" b="1" dirty="0">
                <a:latin typeface="Montserrat" pitchFamily="2" charset="77"/>
              </a:rPr>
              <a:t> </a:t>
            </a:r>
            <a:r>
              <a:rPr lang="hu-HU" sz="1400" b="1" dirty="0" err="1">
                <a:latin typeface="Montserrat" pitchFamily="2" charset="77"/>
              </a:rPr>
              <a:t>Programming</a:t>
            </a:r>
            <a:endParaRPr lang="hu-HU" sz="1400" b="1" dirty="0">
              <a:latin typeface="Montserrat" pitchFamily="2" charset="77"/>
            </a:endParaRPr>
          </a:p>
          <a:p>
            <a:pPr defTabSz="914377">
              <a:lnSpc>
                <a:spcPct val="100000"/>
              </a:lnSpc>
              <a:spcBef>
                <a:spcPts val="300"/>
              </a:spcBef>
              <a:spcAft>
                <a:spcPts val="200"/>
              </a:spcAft>
            </a:pPr>
            <a:endParaRPr lang="hu-HU" sz="1400" b="1"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Tevékenységei:</a:t>
            </a:r>
          </a:p>
          <a:p>
            <a:pPr lvl="1" defTabSz="914377">
              <a:lnSpc>
                <a:spcPct val="100000"/>
              </a:lnSpc>
              <a:spcBef>
                <a:spcPts val="300"/>
              </a:spcBef>
              <a:spcAft>
                <a:spcPts val="200"/>
              </a:spcAft>
            </a:pPr>
            <a:r>
              <a:rPr lang="hu-HU" sz="1250" dirty="0">
                <a:latin typeface="Montserrat" pitchFamily="2" charset="77"/>
              </a:rPr>
              <a:t>Programozás</a:t>
            </a:r>
          </a:p>
          <a:p>
            <a:pPr lvl="1" defTabSz="914377">
              <a:lnSpc>
                <a:spcPct val="100000"/>
              </a:lnSpc>
              <a:spcBef>
                <a:spcPts val="300"/>
              </a:spcBef>
              <a:spcAft>
                <a:spcPts val="200"/>
              </a:spcAft>
            </a:pPr>
            <a:r>
              <a:rPr lang="hu-HU" sz="1250" dirty="0">
                <a:latin typeface="Montserrat" pitchFamily="2" charset="77"/>
              </a:rPr>
              <a:t>Tesztelés</a:t>
            </a:r>
          </a:p>
          <a:p>
            <a:pPr lvl="1" defTabSz="914377">
              <a:lnSpc>
                <a:spcPct val="100000"/>
              </a:lnSpc>
              <a:spcBef>
                <a:spcPts val="300"/>
              </a:spcBef>
              <a:spcAft>
                <a:spcPts val="200"/>
              </a:spcAft>
            </a:pPr>
            <a:r>
              <a:rPr lang="hu-HU" sz="1250" dirty="0">
                <a:latin typeface="Montserrat" pitchFamily="2" charset="77"/>
              </a:rPr>
              <a:t>Odafigyelés</a:t>
            </a:r>
          </a:p>
          <a:p>
            <a:pPr lvl="1" defTabSz="914377">
              <a:lnSpc>
                <a:spcPct val="100000"/>
              </a:lnSpc>
              <a:spcBef>
                <a:spcPts val="300"/>
              </a:spcBef>
              <a:spcAft>
                <a:spcPts val="200"/>
              </a:spcAft>
            </a:pPr>
            <a:r>
              <a:rPr lang="hu-HU" sz="1250" dirty="0">
                <a:latin typeface="Montserrat" pitchFamily="2" charset="77"/>
              </a:rPr>
              <a:t>Tervezés</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Értékrendje:</a:t>
            </a:r>
          </a:p>
          <a:p>
            <a:pPr lvl="1" defTabSz="914377">
              <a:lnSpc>
                <a:spcPct val="100000"/>
              </a:lnSpc>
              <a:spcBef>
                <a:spcPts val="300"/>
              </a:spcBef>
              <a:spcAft>
                <a:spcPts val="200"/>
              </a:spcAft>
            </a:pPr>
            <a:r>
              <a:rPr lang="hu-HU" sz="1250" dirty="0">
                <a:latin typeface="Montserrat" pitchFamily="2" charset="77"/>
              </a:rPr>
              <a:t>Kommunikáció</a:t>
            </a:r>
          </a:p>
          <a:p>
            <a:pPr lvl="1" defTabSz="914377">
              <a:lnSpc>
                <a:spcPct val="100000"/>
              </a:lnSpc>
              <a:spcBef>
                <a:spcPts val="300"/>
              </a:spcBef>
              <a:spcAft>
                <a:spcPts val="200"/>
              </a:spcAft>
            </a:pPr>
            <a:r>
              <a:rPr lang="hu-HU" sz="1250" dirty="0">
                <a:latin typeface="Montserrat" pitchFamily="2" charset="77"/>
              </a:rPr>
              <a:t>Egyszerűség</a:t>
            </a:r>
          </a:p>
          <a:p>
            <a:pPr lvl="1" defTabSz="914377">
              <a:lnSpc>
                <a:spcPct val="100000"/>
              </a:lnSpc>
              <a:spcBef>
                <a:spcPts val="300"/>
              </a:spcBef>
              <a:spcAft>
                <a:spcPts val="200"/>
              </a:spcAft>
            </a:pPr>
            <a:r>
              <a:rPr lang="hu-HU" sz="1250" dirty="0">
                <a:latin typeface="Montserrat" pitchFamily="2" charset="77"/>
              </a:rPr>
              <a:t>Visszacsatolás</a:t>
            </a:r>
          </a:p>
          <a:p>
            <a:pPr lvl="1" defTabSz="914377">
              <a:lnSpc>
                <a:spcPct val="100000"/>
              </a:lnSpc>
              <a:spcBef>
                <a:spcPts val="300"/>
              </a:spcBef>
              <a:spcAft>
                <a:spcPts val="200"/>
              </a:spcAft>
            </a:pPr>
            <a:r>
              <a:rPr lang="hu-HU" sz="1250" dirty="0">
                <a:latin typeface="Montserrat" pitchFamily="2" charset="77"/>
              </a:rPr>
              <a:t>Bátorság</a:t>
            </a:r>
          </a:p>
          <a:p>
            <a:pPr lvl="1" defTabSz="914377">
              <a:lnSpc>
                <a:spcPct val="100000"/>
              </a:lnSpc>
              <a:spcBef>
                <a:spcPts val="300"/>
              </a:spcBef>
              <a:spcAft>
                <a:spcPts val="200"/>
              </a:spcAft>
            </a:pPr>
            <a:r>
              <a:rPr lang="hu-HU" sz="1250" dirty="0">
                <a:latin typeface="Montserrat" pitchFamily="2" charset="77"/>
              </a:rPr>
              <a:t>Tisztelet</a:t>
            </a: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598668" y="1462018"/>
            <a:ext cx="5265382" cy="4221231"/>
          </a:xfrm>
          <a:prstGeom prst="rect">
            <a:avLst/>
          </a:prstGeom>
        </p:spPr>
      </p:pic>
    </p:spTree>
    <p:extLst>
      <p:ext uri="{BB962C8B-B14F-4D97-AF65-F5344CB8AC3E}">
        <p14:creationId xmlns:p14="http://schemas.microsoft.com/office/powerpoint/2010/main" val="107753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36</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err="1">
                <a:latin typeface="Montserrat" pitchFamily="2" charset="77"/>
              </a:rPr>
              <a:t>Scrum</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Agilis</a:t>
            </a:r>
          </a:p>
          <a:p>
            <a:pPr lvl="1" defTabSz="914377">
              <a:lnSpc>
                <a:spcPct val="100000"/>
              </a:lnSpc>
              <a:spcBef>
                <a:spcPts val="300"/>
              </a:spcBef>
              <a:spcAft>
                <a:spcPts val="200"/>
              </a:spcAft>
            </a:pPr>
            <a:r>
              <a:rPr lang="hu-HU" sz="1250" dirty="0">
                <a:latin typeface="Montserrat" pitchFamily="2" charset="77"/>
              </a:rPr>
              <a:t>Iteratív (sprint az iteráció)</a:t>
            </a:r>
          </a:p>
          <a:p>
            <a:pPr lvl="1" defTabSz="914377">
              <a:lnSpc>
                <a:spcPct val="100000"/>
              </a:lnSpc>
              <a:spcBef>
                <a:spcPts val="300"/>
              </a:spcBef>
              <a:spcAft>
                <a:spcPts val="200"/>
              </a:spcAft>
            </a:pPr>
            <a:r>
              <a:rPr lang="hu-HU" sz="1250" dirty="0">
                <a:latin typeface="Montserrat" pitchFamily="2" charset="77"/>
              </a:rPr>
              <a:t>Objektum- vagy Service orientált</a:t>
            </a:r>
          </a:p>
          <a:p>
            <a:pPr lvl="1" defTabSz="914377">
              <a:lnSpc>
                <a:spcPct val="100000"/>
              </a:lnSpc>
              <a:spcBef>
                <a:spcPts val="300"/>
              </a:spcBef>
              <a:spcAft>
                <a:spcPts val="200"/>
              </a:spcAft>
            </a:pPr>
            <a:r>
              <a:rPr lang="hu-HU" sz="1250" dirty="0">
                <a:latin typeface="Montserrat" pitchFamily="2" charset="77"/>
              </a:rPr>
              <a:t>Prototípus alapú és Rapid</a:t>
            </a:r>
          </a:p>
          <a:p>
            <a:pPr lvl="1" defTabSz="914377">
              <a:lnSpc>
                <a:spcPct val="100000"/>
              </a:lnSpc>
              <a:spcBef>
                <a:spcPts val="300"/>
              </a:spcBef>
              <a:spcAft>
                <a:spcPts val="200"/>
              </a:spcAft>
            </a:pPr>
            <a:r>
              <a:rPr lang="hu-HU" sz="1250" dirty="0">
                <a:latin typeface="Montserrat" pitchFamily="2" charset="77"/>
              </a:rPr>
              <a:t>Csapatközpontú</a:t>
            </a:r>
          </a:p>
          <a:p>
            <a:pPr lvl="1" defTabSz="914377">
              <a:lnSpc>
                <a:spcPct val="100000"/>
              </a:lnSpc>
              <a:spcBef>
                <a:spcPts val="300"/>
              </a:spcBef>
              <a:spcAft>
                <a:spcPts val="200"/>
              </a:spcAft>
            </a:pPr>
            <a:r>
              <a:rPr lang="hu-HU" sz="1250" dirty="0" err="1">
                <a:latin typeface="Montserrat" pitchFamily="2" charset="77"/>
              </a:rPr>
              <a:t>Ligtweight</a:t>
            </a: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Rendszeres kommunikáció</a:t>
            </a:r>
          </a:p>
          <a:p>
            <a:pPr lvl="1" defTabSz="914377">
              <a:lnSpc>
                <a:spcPct val="100000"/>
              </a:lnSpc>
              <a:spcBef>
                <a:spcPts val="300"/>
              </a:spcBef>
              <a:spcAft>
                <a:spcPts val="200"/>
              </a:spcAft>
            </a:pPr>
            <a:r>
              <a:rPr lang="hu-HU" sz="1250" dirty="0">
                <a:latin typeface="Montserrat" pitchFamily="2" charset="77"/>
              </a:rPr>
              <a:t>Gyorsan elsajátítható</a:t>
            </a:r>
          </a:p>
          <a:p>
            <a:pPr lvl="1" defTabSz="914377">
              <a:lnSpc>
                <a:spcPct val="100000"/>
              </a:lnSpc>
              <a:spcBef>
                <a:spcPts val="300"/>
              </a:spcBef>
              <a:spcAft>
                <a:spcPts val="200"/>
              </a:spcAft>
            </a:pPr>
            <a:r>
              <a:rPr lang="hu-HU" sz="1250" dirty="0">
                <a:latin typeface="Montserrat" pitchFamily="2" charset="77"/>
              </a:rPr>
              <a:t>Jól meghatározott szerepkörök</a:t>
            </a:r>
          </a:p>
          <a:p>
            <a:pPr lvl="1" defTabSz="914377">
              <a:lnSpc>
                <a:spcPct val="100000"/>
              </a:lnSpc>
              <a:spcBef>
                <a:spcPts val="300"/>
              </a:spcBef>
              <a:spcAft>
                <a:spcPts val="200"/>
              </a:spcAft>
            </a:pPr>
            <a:r>
              <a:rPr lang="hu-HU" sz="1250" dirty="0">
                <a:latin typeface="Montserrat" pitchFamily="2" charset="77"/>
              </a:rPr>
              <a:t>Flexibilisen illeszthető fejlesztési folyamatokhoz</a:t>
            </a: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Nem minden </a:t>
            </a:r>
            <a:r>
              <a:rPr lang="hu-HU" sz="1250" dirty="0" err="1">
                <a:latin typeface="Montserrat" pitchFamily="2" charset="77"/>
              </a:rPr>
              <a:t>Agile</a:t>
            </a:r>
            <a:r>
              <a:rPr lang="hu-HU" sz="1250" dirty="0">
                <a:latin typeface="Montserrat" pitchFamily="2" charset="77"/>
              </a:rPr>
              <a:t> igazán </a:t>
            </a:r>
            <a:r>
              <a:rPr lang="hu-HU" sz="1250" dirty="0" err="1">
                <a:latin typeface="Montserrat" pitchFamily="2" charset="77"/>
              </a:rPr>
              <a:t>Agile</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Elharapódzó Backlog</a:t>
            </a:r>
          </a:p>
          <a:p>
            <a:pPr lvl="1" defTabSz="914377">
              <a:lnSpc>
                <a:spcPct val="100000"/>
              </a:lnSpc>
              <a:spcBef>
                <a:spcPts val="300"/>
              </a:spcBef>
              <a:spcAft>
                <a:spcPts val="200"/>
              </a:spcAft>
            </a:pPr>
            <a:r>
              <a:rPr lang="hu-HU" sz="1250" dirty="0">
                <a:latin typeface="Montserrat" pitchFamily="2" charset="77"/>
              </a:rPr>
              <a:t>SOK meeting</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2" name="Picture 1">
            <a:extLst>
              <a:ext uri="{FF2B5EF4-FFF2-40B4-BE49-F238E27FC236}">
                <a16:creationId xmlns:a16="http://schemas.microsoft.com/office/drawing/2014/main" id="{A62E1C5F-9A81-E707-B8CB-C2F8E42BC888}"/>
              </a:ext>
            </a:extLst>
          </p:cNvPr>
          <p:cNvPicPr>
            <a:picLocks noChangeAspect="1"/>
          </p:cNvPicPr>
          <p:nvPr/>
        </p:nvPicPr>
        <p:blipFill>
          <a:blip r:embed="rId4"/>
          <a:stretch>
            <a:fillRect/>
          </a:stretch>
        </p:blipFill>
        <p:spPr>
          <a:xfrm>
            <a:off x="5755350" y="1462018"/>
            <a:ext cx="6108700" cy="3708400"/>
          </a:xfrm>
          <a:prstGeom prst="rect">
            <a:avLst/>
          </a:prstGeom>
        </p:spPr>
      </p:pic>
    </p:spTree>
    <p:extLst>
      <p:ext uri="{BB962C8B-B14F-4D97-AF65-F5344CB8AC3E}">
        <p14:creationId xmlns:p14="http://schemas.microsoft.com/office/powerpoint/2010/main" val="152201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816182B-7434-EC8D-9241-3477B39EFCF4}"/>
              </a:ext>
            </a:extLst>
          </p:cNvPr>
          <p:cNvPicPr>
            <a:picLocks noChangeAspect="1"/>
          </p:cNvPicPr>
          <p:nvPr/>
        </p:nvPicPr>
        <p:blipFill rotWithShape="1">
          <a:blip r:embed="rId3"/>
          <a:srcRect t="4434" b="27862"/>
          <a:stretch/>
        </p:blipFill>
        <p:spPr>
          <a:xfrm>
            <a:off x="0" y="720000"/>
            <a:ext cx="12192000" cy="5497434"/>
          </a:xfrm>
          <a:prstGeom prst="rect">
            <a:avLst/>
          </a:prstGeom>
        </p:spPr>
      </p:pic>
      <p:sp>
        <p:nvSpPr>
          <p:cNvPr id="30" name="Rectangle 29">
            <a:extLst>
              <a:ext uri="{FF2B5EF4-FFF2-40B4-BE49-F238E27FC236}">
                <a16:creationId xmlns:a16="http://schemas.microsoft.com/office/drawing/2014/main" id="{3D593B83-9E66-47FD-05B9-0129C1F1B6BE}"/>
              </a:ext>
            </a:extLst>
          </p:cNvPr>
          <p:cNvSpPr/>
          <p:nvPr/>
        </p:nvSpPr>
        <p:spPr>
          <a:xfrm>
            <a:off x="0" y="514960"/>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solidFill>
                  <a:schemeClr val="bg1"/>
                </a:solidFill>
                <a:latin typeface="Montserrat" pitchFamily="2" charset="77"/>
              </a:rPr>
              <a:t>37</a:t>
            </a:fld>
            <a:endParaRPr lang="en-GB" b="1" dirty="0">
              <a:solidFill>
                <a:schemeClr val="bg1"/>
              </a:solidFill>
              <a:latin typeface="Montserrat"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2942771" y="1848952"/>
            <a:ext cx="6306450" cy="584775"/>
          </a:xfrm>
          <a:prstGeom prst="rect">
            <a:avLst/>
          </a:prstGeom>
          <a:noFill/>
        </p:spPr>
        <p:txBody>
          <a:bodyPr wrap="square" rtlCol="0">
            <a:spAutoFit/>
          </a:bodyPr>
          <a:lstStyle/>
          <a:p>
            <a:pPr algn="ctr"/>
            <a:r>
              <a:rPr lang="en-GB" sz="3200" b="1" dirty="0">
                <a:solidFill>
                  <a:schemeClr val="bg1"/>
                </a:solidFill>
                <a:effectLst>
                  <a:outerShdw blurRad="50800" dist="38100" dir="5400000" algn="t" rotWithShape="0">
                    <a:prstClr val="black">
                      <a:alpha val="40000"/>
                    </a:prstClr>
                  </a:outerShdw>
                </a:effectLst>
                <a:latin typeface="Montserrat ExtraBold" pitchFamily="2" charset="77"/>
              </a:rPr>
              <a:t>KOCKÁZATKEZELÉS</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44704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44704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Bevezetés</a:t>
            </a:r>
            <a:endParaRPr lang="en-GB" b="1" dirty="0">
              <a:solidFill>
                <a:srgbClr val="003366"/>
              </a:solidFill>
              <a:latin typeface="Montserrat ExtraBold" pitchFamily="2" charset="77"/>
            </a:endParaRPr>
          </a:p>
        </p:txBody>
      </p:sp>
      <p:sp>
        <p:nvSpPr>
          <p:cNvPr id="4" name="TextBox 3">
            <a:extLst>
              <a:ext uri="{FF2B5EF4-FFF2-40B4-BE49-F238E27FC236}">
                <a16:creationId xmlns:a16="http://schemas.microsoft.com/office/drawing/2014/main" id="{17DE09A7-14EB-0BC5-D700-34F6D6192B4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215001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KOCKÁZATKEZELÉS</a:t>
            </a:r>
            <a:endParaRPr lang="en-GB" dirty="0">
              <a:solidFill>
                <a:srgbClr val="003366"/>
              </a:solidFill>
              <a:latin typeface="Montserrat ExtraBold"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Az informatika szerepe napjainkban</a:t>
            </a:r>
          </a:p>
          <a:p>
            <a:pPr lvl="1" defTabSz="914377">
              <a:lnSpc>
                <a:spcPct val="100000"/>
              </a:lnSpc>
              <a:spcBef>
                <a:spcPts val="300"/>
              </a:spcBef>
              <a:spcAft>
                <a:spcPts val="200"/>
              </a:spcAft>
            </a:pPr>
            <a:r>
              <a:rPr lang="hu-HU" sz="1250" dirty="0">
                <a:latin typeface="Montserrat" pitchFamily="2" charset="77"/>
              </a:rPr>
              <a:t>A kezdetekben csak apró változások</a:t>
            </a:r>
          </a:p>
          <a:p>
            <a:pPr lvl="1" defTabSz="914377">
              <a:lnSpc>
                <a:spcPct val="100000"/>
              </a:lnSpc>
              <a:spcBef>
                <a:spcPts val="300"/>
              </a:spcBef>
              <a:spcAft>
                <a:spcPts val="200"/>
              </a:spcAft>
            </a:pPr>
            <a:r>
              <a:rPr lang="hu-HU" sz="1250" dirty="0">
                <a:latin typeface="Montserrat" pitchFamily="2" charset="77"/>
              </a:rPr>
              <a:t>Majd a mindennapok része</a:t>
            </a:r>
          </a:p>
          <a:p>
            <a:pPr lvl="1" defTabSz="914377">
              <a:lnSpc>
                <a:spcPct val="100000"/>
              </a:lnSpc>
              <a:spcBef>
                <a:spcPts val="300"/>
              </a:spcBef>
              <a:spcAft>
                <a:spcPts val="200"/>
              </a:spcAft>
            </a:pPr>
            <a:r>
              <a:rPr lang="hu-HU" sz="1250" dirty="0">
                <a:latin typeface="Montserrat" pitchFamily="2" charset="77"/>
              </a:rPr>
              <a:t>Mára már civilizációnk alappillére</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 felhasználással a rendszerek is nőnek</a:t>
            </a:r>
          </a:p>
          <a:p>
            <a:pPr lvl="1" defTabSz="914377">
              <a:lnSpc>
                <a:spcPct val="100000"/>
              </a:lnSpc>
              <a:spcBef>
                <a:spcPts val="300"/>
              </a:spcBef>
              <a:spcAft>
                <a:spcPts val="200"/>
              </a:spcAft>
            </a:pPr>
            <a:r>
              <a:rPr lang="hu-HU" sz="1250" dirty="0">
                <a:latin typeface="Montserrat" pitchFamily="2" charset="77"/>
              </a:rPr>
              <a:t>Nő a komplexitás</a:t>
            </a:r>
          </a:p>
          <a:p>
            <a:pPr lvl="1" defTabSz="914377">
              <a:lnSpc>
                <a:spcPct val="100000"/>
              </a:lnSpc>
              <a:spcBef>
                <a:spcPts val="300"/>
              </a:spcBef>
              <a:spcAft>
                <a:spcPts val="200"/>
              </a:spcAft>
            </a:pPr>
            <a:r>
              <a:rPr lang="hu-HU" sz="1250" dirty="0">
                <a:latin typeface="Montserrat" pitchFamily="2" charset="77"/>
              </a:rPr>
              <a:t>Nő a függőség</a:t>
            </a:r>
          </a:p>
          <a:p>
            <a:pPr lvl="1" defTabSz="914377">
              <a:lnSpc>
                <a:spcPct val="100000"/>
              </a:lnSpc>
              <a:spcBef>
                <a:spcPts val="300"/>
              </a:spcBef>
              <a:spcAft>
                <a:spcPts val="200"/>
              </a:spcAft>
            </a:pPr>
            <a:r>
              <a:rPr lang="hu-HU" sz="1250" dirty="0">
                <a:latin typeface="Montserrat" pitchFamily="2" charset="77"/>
              </a:rPr>
              <a:t>Nő a kitettség</a:t>
            </a:r>
          </a:p>
          <a:p>
            <a:pPr lvl="1" defTabSz="914377">
              <a:lnSpc>
                <a:spcPct val="100000"/>
              </a:lnSpc>
              <a:spcBef>
                <a:spcPts val="300"/>
              </a:spcBef>
              <a:spcAft>
                <a:spcPts val="200"/>
              </a:spcAft>
            </a:pPr>
            <a:r>
              <a:rPr lang="hu-HU" sz="1250" b="1" dirty="0">
                <a:latin typeface="Montserrat" pitchFamily="2" charset="77"/>
              </a:rPr>
              <a:t>Nő a kockázat</a:t>
            </a:r>
          </a:p>
          <a:p>
            <a:pPr defTabSz="914377">
              <a:lnSpc>
                <a:spcPct val="100000"/>
              </a:lnSpc>
              <a:spcBef>
                <a:spcPts val="300"/>
              </a:spcBef>
              <a:spcAft>
                <a:spcPts val="200"/>
              </a:spcAft>
            </a:pPr>
            <a:endParaRPr lang="hu-HU" sz="1400" b="1"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Az okozott károk</a:t>
            </a:r>
          </a:p>
          <a:p>
            <a:pPr lvl="1" defTabSz="914377">
              <a:lnSpc>
                <a:spcPct val="100000"/>
              </a:lnSpc>
              <a:spcBef>
                <a:spcPts val="300"/>
              </a:spcBef>
              <a:spcAft>
                <a:spcPts val="200"/>
              </a:spcAft>
            </a:pPr>
            <a:r>
              <a:rPr lang="hu-HU" sz="1250" dirty="0">
                <a:latin typeface="Montserrat" pitchFamily="2" charset="77"/>
              </a:rPr>
              <a:t>„Melissa” (1999) 		$ 80 000 000</a:t>
            </a:r>
          </a:p>
          <a:p>
            <a:pPr lvl="1" defTabSz="914377">
              <a:lnSpc>
                <a:spcPct val="100000"/>
              </a:lnSpc>
              <a:spcBef>
                <a:spcPts val="300"/>
              </a:spcBef>
              <a:spcAft>
                <a:spcPts val="200"/>
              </a:spcAft>
            </a:pPr>
            <a:r>
              <a:rPr lang="hu-HU" sz="1250" dirty="0">
                <a:latin typeface="Montserrat" pitchFamily="2" charset="77"/>
              </a:rPr>
              <a:t>„ILOVEYOU” (2000) 	$ 10 000 000 000</a:t>
            </a:r>
          </a:p>
          <a:p>
            <a:pPr lvl="1" defTabSz="914377">
              <a:lnSpc>
                <a:spcPct val="100000"/>
              </a:lnSpc>
              <a:spcBef>
                <a:spcPts val="300"/>
              </a:spcBef>
              <a:spcAft>
                <a:spcPts val="200"/>
              </a:spcAft>
            </a:pPr>
            <a:r>
              <a:rPr lang="hu-HU" sz="1250" dirty="0">
                <a:latin typeface="Montserrat" pitchFamily="2" charset="77"/>
              </a:rPr>
              <a:t>„</a:t>
            </a:r>
            <a:r>
              <a:rPr lang="hu-HU" sz="1250" dirty="0" err="1">
                <a:latin typeface="Montserrat" pitchFamily="2" charset="77"/>
              </a:rPr>
              <a:t>Mydoom</a:t>
            </a:r>
            <a:r>
              <a:rPr lang="hu-HU" sz="1250" dirty="0">
                <a:latin typeface="Montserrat" pitchFamily="2" charset="77"/>
              </a:rPr>
              <a:t>” (2004)	$ 38 000 000 000+</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14" name="Rectangle 13">
            <a:extLst>
              <a:ext uri="{FF2B5EF4-FFF2-40B4-BE49-F238E27FC236}">
                <a16:creationId xmlns:a16="http://schemas.microsoft.com/office/drawing/2014/main" id="{8FF9CE7B-7B4F-E1CF-2FAB-7307461B2C3A}"/>
              </a:ext>
            </a:extLst>
          </p:cNvPr>
          <p:cNvSpPr/>
          <p:nvPr/>
        </p:nvSpPr>
        <p:spPr>
          <a:xfrm>
            <a:off x="8686800" y="737325"/>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74D75F25-338D-7079-AD24-D93B7670BDA5}"/>
              </a:ext>
            </a:extLst>
          </p:cNvPr>
          <p:cNvPicPr>
            <a:picLocks noChangeAspect="1"/>
          </p:cNvPicPr>
          <p:nvPr/>
        </p:nvPicPr>
        <p:blipFill rotWithShape="1">
          <a:blip r:embed="rId4"/>
          <a:srcRect l="25943" t="110" r="41983" b="-110"/>
          <a:stretch/>
        </p:blipFill>
        <p:spPr>
          <a:xfrm>
            <a:off x="8686796" y="737325"/>
            <a:ext cx="3505204" cy="6138000"/>
          </a:xfrm>
          <a:prstGeom prst="rect">
            <a:avLst/>
          </a:prstGeom>
        </p:spPr>
      </p:pic>
      <p:sp>
        <p:nvSpPr>
          <p:cNvPr id="16" name="Rectangle 15">
            <a:extLst>
              <a:ext uri="{FF2B5EF4-FFF2-40B4-BE49-F238E27FC236}">
                <a16:creationId xmlns:a16="http://schemas.microsoft.com/office/drawing/2014/main" id="{BF02B487-D5C0-43E4-24A6-60A84296E779}"/>
              </a:ext>
            </a:extLst>
          </p:cNvPr>
          <p:cNvSpPr/>
          <p:nvPr/>
        </p:nvSpPr>
        <p:spPr>
          <a:xfrm>
            <a:off x="8686796" y="2042333"/>
            <a:ext cx="3505204" cy="4832991"/>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Slide Number Placeholder 21">
            <a:extLst>
              <a:ext uri="{FF2B5EF4-FFF2-40B4-BE49-F238E27FC236}">
                <a16:creationId xmlns:a16="http://schemas.microsoft.com/office/drawing/2014/main" id="{349E1520-DEFA-1D37-FC37-E5E5877ABEE2}"/>
              </a:ext>
            </a:extLst>
          </p:cNvPr>
          <p:cNvSpPr txBox="1">
            <a:spLocks/>
          </p:cNvSpPr>
          <p:nvPr/>
        </p:nvSpPr>
        <p:spPr>
          <a:xfrm>
            <a:off x="9120850" y="6373675"/>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38</a:t>
            </a:fld>
            <a:endParaRPr lang="en-GB" b="1" dirty="0">
              <a:solidFill>
                <a:schemeClr val="bg1"/>
              </a:solidFill>
              <a:latin typeface="Montserrat" pitchFamily="2" charset="77"/>
            </a:endParaRPr>
          </a:p>
        </p:txBody>
      </p:sp>
    </p:spTree>
    <p:extLst>
      <p:ext uri="{BB962C8B-B14F-4D97-AF65-F5344CB8AC3E}">
        <p14:creationId xmlns:p14="http://schemas.microsoft.com/office/powerpoint/2010/main" val="2736349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SOFTWARE DEVELOPMENT LIFE CYCLE</a:t>
            </a: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a:t>
            </a:fld>
            <a:endParaRPr lang="en-GB" b="1" dirty="0">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0324E174-7456-9549-5771-C23B404905A5}"/>
              </a:ext>
            </a:extLst>
          </p:cNvPr>
          <p:cNvPicPr>
            <a:picLocks noChangeAspect="1"/>
          </p:cNvPicPr>
          <p:nvPr/>
        </p:nvPicPr>
        <p:blipFill>
          <a:blip r:embed="rId4"/>
          <a:stretch>
            <a:fillRect/>
          </a:stretch>
        </p:blipFill>
        <p:spPr>
          <a:xfrm>
            <a:off x="6513383" y="1462018"/>
            <a:ext cx="5678617" cy="4493743"/>
          </a:xfrm>
          <a:prstGeom prst="rect">
            <a:avLst/>
          </a:prstGeom>
        </p:spPr>
      </p:pic>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4"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fogalom</a:t>
            </a:r>
          </a:p>
          <a:p>
            <a:pPr lvl="1" defTabSz="914377">
              <a:lnSpc>
                <a:spcPct val="100000"/>
              </a:lnSpc>
              <a:spcBef>
                <a:spcPts val="300"/>
              </a:spcBef>
              <a:spcAft>
                <a:spcPts val="200"/>
              </a:spcAft>
            </a:pPr>
            <a:r>
              <a:rPr lang="hu-HU" sz="1250" dirty="0">
                <a:latin typeface="Montserrat" pitchFamily="2" charset="77"/>
              </a:rPr>
              <a:t>A szoftverrel egyidős fogalomról beszélünk</a:t>
            </a:r>
          </a:p>
          <a:p>
            <a:pPr lvl="1" defTabSz="914377">
              <a:lnSpc>
                <a:spcPct val="100000"/>
              </a:lnSpc>
              <a:spcBef>
                <a:spcPts val="300"/>
              </a:spcBef>
              <a:spcAft>
                <a:spcPts val="200"/>
              </a:spcAft>
            </a:pPr>
            <a:r>
              <a:rPr lang="hu-HU" sz="1250" dirty="0">
                <a:latin typeface="Montserrat" pitchFamily="2" charset="77"/>
              </a:rPr>
              <a:t>Életciklus</a:t>
            </a:r>
          </a:p>
          <a:p>
            <a:pPr lvl="1" defTabSz="914377">
              <a:lnSpc>
                <a:spcPct val="100000"/>
              </a:lnSpc>
              <a:spcBef>
                <a:spcPts val="300"/>
              </a:spcBef>
              <a:spcAft>
                <a:spcPts val="200"/>
              </a:spcAft>
            </a:pPr>
            <a:r>
              <a:rPr lang="hu-HU" sz="1250" dirty="0">
                <a:latin typeface="Montserrat" pitchFamily="2" charset="77"/>
              </a:rPr>
              <a:t>Igénytől az átadásig</a:t>
            </a:r>
          </a:p>
          <a:p>
            <a:pPr lvl="1" defTabSz="914377">
              <a:lnSpc>
                <a:spcPct val="100000"/>
              </a:lnSpc>
              <a:spcBef>
                <a:spcPts val="300"/>
              </a:spcBef>
              <a:spcAft>
                <a:spcPts val="200"/>
              </a:spcAft>
            </a:pPr>
            <a:r>
              <a:rPr lang="hu-HU" sz="1250" dirty="0">
                <a:latin typeface="Montserrat" pitchFamily="2" charset="77"/>
              </a:rPr>
              <a:t>Szakirodalom 7-9 ”Fázisra” vagy Lépésre bontja</a:t>
            </a:r>
          </a:p>
          <a:p>
            <a:pPr lvl="1" defTabSz="914377">
              <a:lnSpc>
                <a:spcPct val="100000"/>
              </a:lnSpc>
              <a:spcBef>
                <a:spcPts val="300"/>
              </a:spcBef>
              <a:spcAft>
                <a:spcPts val="200"/>
              </a:spcAft>
            </a:pPr>
            <a:r>
              <a:rPr lang="hu-HU" sz="1250" dirty="0">
                <a:latin typeface="Montserrat" pitchFamily="2" charset="77"/>
              </a:rPr>
              <a:t>Fázisait módszertanok határozzák meg</a:t>
            </a:r>
          </a:p>
          <a:p>
            <a:pPr lvl="1" defTabSz="914377">
              <a:lnSpc>
                <a:spcPct val="100000"/>
              </a:lnSpc>
              <a:spcBef>
                <a:spcPts val="300"/>
              </a:spcBef>
              <a:spcAft>
                <a:spcPts val="200"/>
              </a:spcAft>
            </a:pPr>
            <a:r>
              <a:rPr lang="hu-HU" sz="1250" i="1" dirty="0">
                <a:latin typeface="Montserrat" pitchFamily="2" charset="77"/>
              </a:rPr>
              <a:t>„A program kódja folyamatosan változik”</a:t>
            </a:r>
          </a:p>
          <a:p>
            <a:pPr lvl="1" defTabSz="914377">
              <a:lnSpc>
                <a:spcPct val="100000"/>
              </a:lnSpc>
              <a:spcBef>
                <a:spcPts val="300"/>
              </a:spcBef>
              <a:spcAft>
                <a:spcPts val="200"/>
              </a:spcAft>
            </a:pPr>
            <a:endParaRPr lang="hu-HU" sz="1250" i="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Egy szoftver életciklusa meddig tart?</a:t>
            </a:r>
          </a:p>
          <a:p>
            <a:pPr lvl="1" defTabSz="914377">
              <a:lnSpc>
                <a:spcPct val="100000"/>
              </a:lnSpc>
              <a:spcBef>
                <a:spcPts val="300"/>
              </a:spcBef>
              <a:spcAft>
                <a:spcPts val="200"/>
              </a:spcAft>
            </a:pP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i="1" dirty="0">
              <a:latin typeface="Montserrat" pitchFamily="2" charset="77"/>
            </a:endParaRPr>
          </a:p>
        </p:txBody>
      </p:sp>
      <p:sp>
        <p:nvSpPr>
          <p:cNvPr id="2" name="TextBox 1">
            <a:extLst>
              <a:ext uri="{FF2B5EF4-FFF2-40B4-BE49-F238E27FC236}">
                <a16:creationId xmlns:a16="http://schemas.microsoft.com/office/drawing/2014/main" id="{55B3A4B1-8A81-EB5F-D8B3-2368E71A324F}"/>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4093808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KOCKÁZATKEZELÉS</a:t>
            </a:r>
            <a:endParaRPr lang="en-GB" dirty="0">
              <a:solidFill>
                <a:srgbClr val="003366"/>
              </a:solidFill>
              <a:latin typeface="Montserrat ExtraBold"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7607419"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kockázat management 4 fő lépése:</a:t>
            </a:r>
          </a:p>
          <a:p>
            <a:pPr lvl="1" defTabSz="914377">
              <a:lnSpc>
                <a:spcPct val="100000"/>
              </a:lnSpc>
              <a:spcBef>
                <a:spcPts val="300"/>
              </a:spcBef>
              <a:spcAft>
                <a:spcPts val="200"/>
              </a:spcAft>
            </a:pPr>
            <a:r>
              <a:rPr lang="hu-HU" sz="1250" dirty="0">
                <a:latin typeface="Montserrat" pitchFamily="2" charset="77"/>
              </a:rPr>
              <a:t>A kockázatok azonosítása</a:t>
            </a:r>
          </a:p>
          <a:p>
            <a:pPr lvl="1" defTabSz="914377">
              <a:lnSpc>
                <a:spcPct val="100000"/>
              </a:lnSpc>
              <a:spcBef>
                <a:spcPts val="300"/>
              </a:spcBef>
              <a:spcAft>
                <a:spcPts val="200"/>
              </a:spcAft>
            </a:pPr>
            <a:r>
              <a:rPr lang="hu-HU" sz="1250" dirty="0">
                <a:latin typeface="Montserrat" pitchFamily="2" charset="77"/>
              </a:rPr>
              <a:t>Értékelése</a:t>
            </a:r>
          </a:p>
          <a:p>
            <a:pPr lvl="1" defTabSz="914377">
              <a:lnSpc>
                <a:spcPct val="100000"/>
              </a:lnSpc>
              <a:spcBef>
                <a:spcPts val="300"/>
              </a:spcBef>
              <a:spcAft>
                <a:spcPts val="200"/>
              </a:spcAft>
            </a:pPr>
            <a:r>
              <a:rPr lang="hu-HU" sz="1250" dirty="0">
                <a:latin typeface="Montserrat" pitchFamily="2" charset="77"/>
              </a:rPr>
              <a:t>Csökkentése</a:t>
            </a:r>
          </a:p>
          <a:p>
            <a:pPr lvl="1" defTabSz="914377">
              <a:lnSpc>
                <a:spcPct val="100000"/>
              </a:lnSpc>
              <a:spcBef>
                <a:spcPts val="300"/>
              </a:spcBef>
              <a:spcAft>
                <a:spcPts val="200"/>
              </a:spcAft>
            </a:pPr>
            <a:r>
              <a:rPr lang="hu-HU" sz="1250" dirty="0">
                <a:latin typeface="Montserrat" pitchFamily="2" charset="77"/>
              </a:rPr>
              <a:t>Kommunikációja</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 kockázat mérőszámai</a:t>
            </a:r>
          </a:p>
          <a:p>
            <a:pPr lvl="1" defTabSz="914377">
              <a:lnSpc>
                <a:spcPct val="100000"/>
              </a:lnSpc>
              <a:spcBef>
                <a:spcPts val="300"/>
              </a:spcBef>
              <a:spcAft>
                <a:spcPts val="200"/>
              </a:spcAft>
            </a:pPr>
            <a:r>
              <a:rPr lang="hu-HU" sz="1250" b="1" dirty="0">
                <a:latin typeface="Montserrat" pitchFamily="2" charset="77"/>
              </a:rPr>
              <a:t>A:</a:t>
            </a:r>
            <a:r>
              <a:rPr lang="hu-HU" sz="1250" dirty="0">
                <a:latin typeface="Montserrat" pitchFamily="2" charset="77"/>
              </a:rPr>
              <a:t> Valószínűség</a:t>
            </a:r>
          </a:p>
          <a:p>
            <a:pPr lvl="1" defTabSz="914377">
              <a:lnSpc>
                <a:spcPct val="100000"/>
              </a:lnSpc>
              <a:spcBef>
                <a:spcPts val="300"/>
              </a:spcBef>
              <a:spcAft>
                <a:spcPts val="200"/>
              </a:spcAft>
            </a:pPr>
            <a:r>
              <a:rPr lang="hu-HU" sz="1250" b="1" dirty="0" err="1">
                <a:latin typeface="Montserrat" pitchFamily="2" charset="77"/>
              </a:rPr>
              <a:t>B</a:t>
            </a:r>
            <a:r>
              <a:rPr lang="hu-HU" sz="1250" b="1" dirty="0">
                <a:latin typeface="Montserrat" pitchFamily="2" charset="77"/>
              </a:rPr>
              <a:t>: </a:t>
            </a:r>
            <a:r>
              <a:rPr lang="hu-HU" sz="1250" dirty="0">
                <a:latin typeface="Montserrat" pitchFamily="2" charset="77"/>
              </a:rPr>
              <a:t>Okozott kár mértéke</a:t>
            </a:r>
          </a:p>
          <a:p>
            <a:pPr lvl="1" defTabSz="914377">
              <a:lnSpc>
                <a:spcPct val="100000"/>
              </a:lnSpc>
              <a:spcBef>
                <a:spcPts val="300"/>
              </a:spcBef>
              <a:spcAft>
                <a:spcPts val="200"/>
              </a:spcAft>
            </a:pPr>
            <a:r>
              <a:rPr lang="hu-HU" sz="1250" dirty="0">
                <a:latin typeface="Montserrat" pitchFamily="2" charset="77"/>
              </a:rPr>
              <a:t>Kockázat súlyossága </a:t>
            </a:r>
            <a:r>
              <a:rPr lang="hu-HU" sz="1250" b="1" dirty="0">
                <a:latin typeface="Montserrat" pitchFamily="2" charset="77"/>
              </a:rPr>
              <a:t>= A x </a:t>
            </a:r>
            <a:r>
              <a:rPr lang="hu-HU" sz="1250" b="1" dirty="0" err="1">
                <a:latin typeface="Montserrat" pitchFamily="2" charset="77"/>
              </a:rPr>
              <a:t>B</a:t>
            </a:r>
            <a:endParaRPr lang="hu-HU" sz="1250" b="1"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14" name="Rectangle 13">
            <a:extLst>
              <a:ext uri="{FF2B5EF4-FFF2-40B4-BE49-F238E27FC236}">
                <a16:creationId xmlns:a16="http://schemas.microsoft.com/office/drawing/2014/main" id="{8FF9CE7B-7B4F-E1CF-2FAB-7307461B2C3A}"/>
              </a:ext>
            </a:extLst>
          </p:cNvPr>
          <p:cNvSpPr/>
          <p:nvPr/>
        </p:nvSpPr>
        <p:spPr>
          <a:xfrm>
            <a:off x="8686800" y="737325"/>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74D75F25-338D-7079-AD24-D93B7670BDA5}"/>
              </a:ext>
            </a:extLst>
          </p:cNvPr>
          <p:cNvPicPr>
            <a:picLocks noChangeAspect="1"/>
          </p:cNvPicPr>
          <p:nvPr/>
        </p:nvPicPr>
        <p:blipFill rotWithShape="1">
          <a:blip r:embed="rId4"/>
          <a:srcRect l="20814" r="20814"/>
          <a:stretch/>
        </p:blipFill>
        <p:spPr>
          <a:xfrm>
            <a:off x="8686796" y="737325"/>
            <a:ext cx="3505204" cy="6138000"/>
          </a:xfrm>
          <a:prstGeom prst="rect">
            <a:avLst/>
          </a:prstGeom>
        </p:spPr>
      </p:pic>
      <p:sp>
        <p:nvSpPr>
          <p:cNvPr id="16" name="Rectangle 15">
            <a:extLst>
              <a:ext uri="{FF2B5EF4-FFF2-40B4-BE49-F238E27FC236}">
                <a16:creationId xmlns:a16="http://schemas.microsoft.com/office/drawing/2014/main" id="{BF02B487-D5C0-43E4-24A6-60A84296E779}"/>
              </a:ext>
            </a:extLst>
          </p:cNvPr>
          <p:cNvSpPr/>
          <p:nvPr/>
        </p:nvSpPr>
        <p:spPr>
          <a:xfrm>
            <a:off x="8686796" y="2042333"/>
            <a:ext cx="3505204" cy="4832991"/>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Slide Number Placeholder 21">
            <a:extLst>
              <a:ext uri="{FF2B5EF4-FFF2-40B4-BE49-F238E27FC236}">
                <a16:creationId xmlns:a16="http://schemas.microsoft.com/office/drawing/2014/main" id="{349E1520-DEFA-1D37-FC37-E5E5877ABEE2}"/>
              </a:ext>
            </a:extLst>
          </p:cNvPr>
          <p:cNvSpPr txBox="1">
            <a:spLocks/>
          </p:cNvSpPr>
          <p:nvPr/>
        </p:nvSpPr>
        <p:spPr>
          <a:xfrm>
            <a:off x="9120850" y="6373675"/>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39</a:t>
            </a:fld>
            <a:endParaRPr lang="en-GB" b="1" dirty="0">
              <a:solidFill>
                <a:schemeClr val="bg1"/>
              </a:solidFill>
              <a:latin typeface="Montserrat" pitchFamily="2" charset="77"/>
            </a:endParaRPr>
          </a:p>
        </p:txBody>
      </p:sp>
    </p:spTree>
    <p:extLst>
      <p:ext uri="{BB962C8B-B14F-4D97-AF65-F5344CB8AC3E}">
        <p14:creationId xmlns:p14="http://schemas.microsoft.com/office/powerpoint/2010/main" val="4220158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srcRect t="130" b="130"/>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D16E7F3D-BAFB-A7E8-990F-7A6DE039B882}"/>
              </a:ext>
            </a:extLst>
          </p:cNvPr>
          <p:cNvSpPr/>
          <p:nvPr/>
        </p:nvSpPr>
        <p:spPr>
          <a:xfrm>
            <a:off x="0" y="519416"/>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KÖSZÖNÖM A FIGYELMET!</a:t>
            </a:r>
            <a:endParaRPr lang="en-GB" sz="4000" b="1" dirty="0">
              <a:solidFill>
                <a:schemeClr val="bg1"/>
              </a:solidFill>
              <a:effectLst>
                <a:outerShdw blurRad="76200" dist="25400" dir="2700000" algn="tl" rotWithShape="0">
                  <a:prstClr val="black">
                    <a:alpha val="40000"/>
                  </a:prstClr>
                </a:outerShdw>
              </a:effectLst>
              <a:latin typeface="Montserrat ExtraBold" pitchFamily="2" charset="77"/>
            </a:endParaRP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3.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2024.03.25</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347597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SOFTWARE DEVELOPMENT LIFE CYCLE</a:t>
            </a:r>
            <a:r>
              <a:rPr lang="en-GB" dirty="0">
                <a:solidFill>
                  <a:srgbClr val="003366"/>
                </a:solidFill>
                <a:latin typeface="Montserrat ExtraBold" pitchFamily="2" charset="77"/>
              </a:rPr>
              <a:t> “CHEAT SHEET”</a:t>
            </a: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4</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219820"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fázisok</a:t>
            </a:r>
          </a:p>
          <a:p>
            <a:pPr lvl="1" defTabSz="914377">
              <a:lnSpc>
                <a:spcPct val="100000"/>
              </a:lnSpc>
              <a:spcBef>
                <a:spcPts val="300"/>
              </a:spcBef>
              <a:spcAft>
                <a:spcPts val="200"/>
              </a:spcAft>
            </a:pPr>
            <a:r>
              <a:rPr lang="hu-HU" sz="1250" dirty="0">
                <a:latin typeface="Montserrat" pitchFamily="2" charset="77"/>
              </a:rPr>
              <a:t>A felhasználókban új igény merül fel </a:t>
            </a:r>
            <a:br>
              <a:rPr lang="hu-HU" sz="1250" dirty="0">
                <a:latin typeface="Montserrat" pitchFamily="2" charset="77"/>
              </a:rPr>
            </a:br>
            <a:r>
              <a:rPr lang="hu-HU" sz="1250" dirty="0">
                <a:latin typeface="Montserrat" pitchFamily="2" charset="77"/>
              </a:rPr>
              <a:t>[</a:t>
            </a:r>
            <a:r>
              <a:rPr lang="hu-HU" sz="1250" dirty="0" err="1">
                <a:latin typeface="Montserrat" pitchFamily="2" charset="77"/>
              </a:rPr>
              <a:t>user</a:t>
            </a:r>
            <a:r>
              <a:rPr lang="hu-HU" sz="1250" dirty="0">
                <a:latin typeface="Montserrat" pitchFamily="2" charset="77"/>
              </a:rPr>
              <a:t> </a:t>
            </a:r>
            <a:r>
              <a:rPr lang="hu-HU" sz="1250" dirty="0" err="1">
                <a:latin typeface="Montserrat" pitchFamily="2" charset="77"/>
              </a:rPr>
              <a:t>would</a:t>
            </a:r>
            <a:r>
              <a:rPr lang="hu-HU" sz="1250" dirty="0">
                <a:latin typeface="Montserrat" pitchFamily="2" charset="77"/>
              </a:rPr>
              <a:t> like </a:t>
            </a:r>
            <a:r>
              <a:rPr lang="hu-HU" sz="1250" dirty="0" err="1">
                <a:latin typeface="Montserrat" pitchFamily="2" charset="77"/>
              </a:rPr>
              <a:t>to</a:t>
            </a:r>
            <a:r>
              <a:rPr lang="hu-HU" sz="1250" dirty="0">
                <a:latin typeface="Montserrat" pitchFamily="2" charset="77"/>
              </a:rPr>
              <a:t> </a:t>
            </a:r>
            <a:r>
              <a:rPr lang="hu-HU" sz="1250" dirty="0" err="1">
                <a:latin typeface="Montserrat" pitchFamily="2" charset="77"/>
              </a:rPr>
              <a:t>have</a:t>
            </a:r>
            <a:r>
              <a:rPr lang="hu-HU" sz="1250" dirty="0">
                <a:latin typeface="Montserrat" pitchFamily="2" charset="77"/>
              </a:rPr>
              <a:t> a </a:t>
            </a:r>
            <a:r>
              <a:rPr lang="hu-HU" sz="1250" dirty="0" err="1">
                <a:latin typeface="Montserrat" pitchFamily="2" charset="77"/>
              </a:rPr>
              <a:t>new</a:t>
            </a:r>
            <a:r>
              <a:rPr lang="hu-HU" sz="1250" dirty="0">
                <a:latin typeface="Montserrat" pitchFamily="2" charset="77"/>
              </a:rPr>
              <a:t> </a:t>
            </a:r>
            <a:r>
              <a:rPr lang="hu-HU" sz="1250" dirty="0" err="1">
                <a:latin typeface="Montserrat" pitchFamily="2" charset="77"/>
              </a:rPr>
              <a:t>feature</a:t>
            </a:r>
            <a:r>
              <a:rPr lang="hu-HU" sz="1250" dirty="0">
                <a:latin typeface="Montserrat" pitchFamily="2" charset="77"/>
              </a:rPr>
              <a:t>]</a:t>
            </a:r>
          </a:p>
          <a:p>
            <a:pPr lvl="1" defTabSz="914377">
              <a:lnSpc>
                <a:spcPct val="100000"/>
              </a:lnSpc>
              <a:spcBef>
                <a:spcPts val="300"/>
              </a:spcBef>
              <a:spcAft>
                <a:spcPts val="200"/>
              </a:spcAft>
            </a:pPr>
            <a:r>
              <a:rPr lang="hu-HU" sz="1250" dirty="0">
                <a:latin typeface="Montserrat" pitchFamily="2" charset="77"/>
              </a:rPr>
              <a:t>Az igények, követelmények elemzése, meghatározása [</a:t>
            </a:r>
            <a:r>
              <a:rPr lang="hu-HU" sz="1250" dirty="0" err="1">
                <a:latin typeface="Montserrat" pitchFamily="2" charset="77"/>
              </a:rPr>
              <a:t>Requirement</a:t>
            </a:r>
            <a:r>
              <a:rPr lang="hu-HU" sz="1250" dirty="0">
                <a:latin typeface="Montserrat" pitchFamily="2" charset="77"/>
              </a:rPr>
              <a:t> </a:t>
            </a:r>
            <a:r>
              <a:rPr lang="hu-HU" sz="1250" dirty="0" err="1">
                <a:latin typeface="Montserrat" pitchFamily="2" charset="77"/>
              </a:rPr>
              <a:t>Analysis</a:t>
            </a:r>
            <a:r>
              <a:rPr lang="hu-HU" sz="1250" dirty="0">
                <a:latin typeface="Montserrat" pitchFamily="2" charset="77"/>
              </a:rPr>
              <a:t>]</a:t>
            </a:r>
          </a:p>
          <a:p>
            <a:pPr lvl="1" defTabSz="914377">
              <a:lnSpc>
                <a:spcPct val="100000"/>
              </a:lnSpc>
              <a:spcBef>
                <a:spcPts val="300"/>
              </a:spcBef>
              <a:spcAft>
                <a:spcPts val="200"/>
              </a:spcAft>
            </a:pPr>
            <a:r>
              <a:rPr lang="hu-HU" sz="1250" dirty="0">
                <a:latin typeface="Montserrat" pitchFamily="2" charset="77"/>
              </a:rPr>
              <a:t>Rendszerjavaslat kidolgozása [</a:t>
            </a:r>
            <a:r>
              <a:rPr lang="hu-HU" sz="1250" dirty="0" err="1">
                <a:latin typeface="Montserrat" pitchFamily="2" charset="77"/>
              </a:rPr>
              <a:t>Functional</a:t>
            </a:r>
            <a:r>
              <a:rPr lang="hu-HU" sz="1250" dirty="0">
                <a:latin typeface="Montserrat" pitchFamily="2" charset="77"/>
              </a:rPr>
              <a:t> </a:t>
            </a:r>
            <a:r>
              <a:rPr lang="hu-HU" sz="1250" dirty="0" err="1">
                <a:latin typeface="Montserrat" pitchFamily="2" charset="77"/>
              </a:rPr>
              <a:t>Analysis</a:t>
            </a:r>
            <a:r>
              <a:rPr lang="hu-HU" sz="1250"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Rendszerspecifikáció [</a:t>
            </a:r>
            <a:r>
              <a:rPr lang="hu-HU" sz="1250" dirty="0" err="1">
                <a:latin typeface="Montserrat" pitchFamily="2" charset="77"/>
              </a:rPr>
              <a:t>Analysis</a:t>
            </a:r>
            <a:r>
              <a:rPr lang="hu-HU" sz="1250" dirty="0">
                <a:latin typeface="Montserrat" pitchFamily="2" charset="77"/>
              </a:rPr>
              <a:t> &amp; Design]</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Logikai és fizikai tervezés [</a:t>
            </a:r>
            <a:r>
              <a:rPr lang="hu-HU" sz="1250" dirty="0" err="1">
                <a:latin typeface="Montserrat" pitchFamily="2" charset="77"/>
              </a:rPr>
              <a:t>Analysis</a:t>
            </a:r>
            <a:r>
              <a:rPr lang="hu-HU" sz="1250" dirty="0">
                <a:latin typeface="Montserrat" pitchFamily="2" charset="77"/>
              </a:rPr>
              <a:t> &amp; Design]</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Implementáció [</a:t>
            </a:r>
            <a:r>
              <a:rPr lang="hu-HU" sz="1250" dirty="0" err="1">
                <a:latin typeface="Montserrat" pitchFamily="2" charset="77"/>
              </a:rPr>
              <a:t>Implementation</a:t>
            </a:r>
            <a:r>
              <a:rPr lang="hu-HU" sz="1250"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Tesztelés [Testing &amp; </a:t>
            </a:r>
            <a:r>
              <a:rPr lang="hu-HU" sz="1250" dirty="0" err="1">
                <a:latin typeface="Montserrat" pitchFamily="2" charset="77"/>
              </a:rPr>
              <a:t>Validation</a:t>
            </a:r>
            <a:r>
              <a:rPr lang="hu-HU" sz="1250"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Rendszerátadás és bevezetés [</a:t>
            </a:r>
            <a:r>
              <a:rPr lang="hu-HU" sz="1250" dirty="0" err="1">
                <a:latin typeface="Montserrat" pitchFamily="2" charset="77"/>
              </a:rPr>
              <a:t>Delivery</a:t>
            </a:r>
            <a:r>
              <a:rPr lang="hu-HU" sz="1250" dirty="0">
                <a:latin typeface="Montserrat" pitchFamily="2" charset="77"/>
              </a:rPr>
              <a:t> &amp; </a:t>
            </a:r>
            <a:r>
              <a:rPr lang="hu-HU" sz="1250" dirty="0" err="1">
                <a:latin typeface="Montserrat" pitchFamily="2" charset="77"/>
              </a:rPr>
              <a:t>Deployment</a:t>
            </a:r>
            <a:r>
              <a:rPr lang="hu-HU" sz="1250"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Üzemeltetés és karbantartás [</a:t>
            </a:r>
            <a:r>
              <a:rPr lang="hu-HU" sz="1250" dirty="0" err="1">
                <a:latin typeface="Montserrat" pitchFamily="2" charset="77"/>
              </a:rPr>
              <a:t>Operating</a:t>
            </a:r>
            <a:r>
              <a:rPr lang="hu-HU" sz="1250" dirty="0">
                <a:latin typeface="Montserrat" pitchFamily="2" charset="77"/>
              </a:rPr>
              <a:t> &amp; </a:t>
            </a:r>
            <a:r>
              <a:rPr lang="hu-HU" sz="1250" dirty="0" err="1">
                <a:latin typeface="Montserrat" pitchFamily="2" charset="77"/>
              </a:rPr>
              <a:t>Maintenance</a:t>
            </a:r>
            <a:r>
              <a:rPr lang="hu-HU" sz="1250" dirty="0">
                <a:latin typeface="Montserrat" pitchFamily="2" charset="77"/>
              </a:rPr>
              <a:t>]</a:t>
            </a: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És kezdődik elölről...</a:t>
            </a:r>
          </a:p>
          <a:p>
            <a:pPr marL="342900" lvl="1" indent="0" defTabSz="914377">
              <a:lnSpc>
                <a:spcPct val="100000"/>
              </a:lnSpc>
              <a:spcBef>
                <a:spcPts val="300"/>
              </a:spcBef>
              <a:spcAft>
                <a:spcPts val="200"/>
              </a:spcAft>
              <a:buNone/>
            </a:pPr>
            <a:endParaRPr lang="hu-HU" sz="1250" i="1" dirty="0">
              <a:latin typeface="Montserrat" pitchFamily="2" charset="77"/>
            </a:endParaRPr>
          </a:p>
        </p:txBody>
      </p:sp>
      <p:sp>
        <p:nvSpPr>
          <p:cNvPr id="2" name="Tartalom helye 3">
            <a:extLst>
              <a:ext uri="{FF2B5EF4-FFF2-40B4-BE49-F238E27FC236}">
                <a16:creationId xmlns:a16="http://schemas.microsoft.com/office/drawing/2014/main" id="{C47A31BB-65DD-3CFC-F83C-7BFCB4104AF8}"/>
              </a:ext>
            </a:extLst>
          </p:cNvPr>
          <p:cNvSpPr txBox="1">
            <a:spLocks/>
          </p:cNvSpPr>
          <p:nvPr/>
        </p:nvSpPr>
        <p:spPr>
          <a:xfrm>
            <a:off x="6095996" y="1661270"/>
            <a:ext cx="5678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szállítandók/eredménytermékek</a:t>
            </a:r>
          </a:p>
          <a:p>
            <a:pPr lvl="1" defTabSz="914377">
              <a:lnSpc>
                <a:spcPct val="100000"/>
              </a:lnSpc>
              <a:spcBef>
                <a:spcPts val="300"/>
              </a:spcBef>
              <a:spcAft>
                <a:spcPts val="200"/>
              </a:spcAft>
            </a:pPr>
            <a:r>
              <a:rPr lang="hu-HU" sz="1250" b="1"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Követelményspecifikáció</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Ütemterv, szerződéskötés</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Megvalósíthatósági tanulmány, HLD</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Logikai- és fizikai rendszerterv</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Maga a szoftver</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Tesztterv, tesztesetek, tesztnapló, </a:t>
            </a:r>
            <a:r>
              <a:rPr lang="hu-HU" sz="1250" b="1" dirty="0" err="1">
                <a:latin typeface="Montserrat" pitchFamily="2" charset="77"/>
              </a:rPr>
              <a:t>validált</a:t>
            </a:r>
            <a:r>
              <a:rPr lang="hu-HU" sz="1250" b="1" dirty="0">
                <a:latin typeface="Montserrat" pitchFamily="2" charset="77"/>
              </a:rPr>
              <a:t> szoftver</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Felhasználói dokumentáció</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Rendszeres mentések, karbantartási folyamatok, felügyelet</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45731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1 – AZ ÚJ IGÉNY</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5</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Milyen </a:t>
            </a:r>
            <a:r>
              <a:rPr lang="hu-HU" sz="1400" b="1" dirty="0" err="1">
                <a:latin typeface="Montserrat" pitchFamily="2" charset="77"/>
              </a:rPr>
              <a:t>szotfverről</a:t>
            </a:r>
            <a:r>
              <a:rPr lang="hu-HU" sz="1400" b="1" dirty="0">
                <a:latin typeface="Montserrat" pitchFamily="2" charset="77"/>
              </a:rPr>
              <a:t> van szó?</a:t>
            </a:r>
          </a:p>
          <a:p>
            <a:pPr lvl="1" defTabSz="914377">
              <a:lnSpc>
                <a:spcPct val="100000"/>
              </a:lnSpc>
              <a:spcBef>
                <a:spcPts val="300"/>
              </a:spcBef>
              <a:spcAft>
                <a:spcPts val="200"/>
              </a:spcAft>
            </a:pPr>
            <a:r>
              <a:rPr lang="hu-HU" sz="1250" dirty="0">
                <a:latin typeface="Montserrat" pitchFamily="2" charset="77"/>
              </a:rPr>
              <a:t>Egyedi szoftver</a:t>
            </a:r>
          </a:p>
          <a:p>
            <a:pPr lvl="1" defTabSz="914377">
              <a:lnSpc>
                <a:spcPct val="100000"/>
              </a:lnSpc>
              <a:spcBef>
                <a:spcPts val="300"/>
              </a:spcBef>
              <a:spcAft>
                <a:spcPts val="200"/>
              </a:spcAft>
            </a:pPr>
            <a:r>
              <a:rPr lang="hu-HU" sz="1250" dirty="0">
                <a:latin typeface="Montserrat" pitchFamily="2" charset="77"/>
              </a:rPr>
              <a:t>Dobozos szoftver</a:t>
            </a:r>
          </a:p>
          <a:p>
            <a:pPr lvl="1" defTabSz="914377">
              <a:lnSpc>
                <a:spcPct val="100000"/>
              </a:lnSpc>
              <a:spcBef>
                <a:spcPts val="300"/>
              </a:spcBef>
              <a:spcAft>
                <a:spcPts val="200"/>
              </a:spcAft>
            </a:pPr>
            <a:endParaRPr lang="hu-HU" sz="1250" dirty="0">
              <a:latin typeface="Montserrat" pitchFamily="2" charset="77"/>
            </a:endParaRPr>
          </a:p>
          <a:p>
            <a:pPr marL="342900" lvl="1" indent="0" defTabSz="914377">
              <a:lnSpc>
                <a:spcPct val="100000"/>
              </a:lnSpc>
              <a:spcBef>
                <a:spcPts val="300"/>
              </a:spcBef>
              <a:spcAft>
                <a:spcPts val="200"/>
              </a:spcAft>
              <a:buNone/>
            </a:pPr>
            <a:r>
              <a:rPr lang="hu-HU" sz="1250" b="1" dirty="0">
                <a:latin typeface="Montserrat" pitchFamily="2" charset="77"/>
              </a:rPr>
              <a:t>Fontos még:</a:t>
            </a:r>
          </a:p>
          <a:p>
            <a:pPr lvl="1" defTabSz="914377">
              <a:lnSpc>
                <a:spcPct val="100000"/>
              </a:lnSpc>
              <a:spcBef>
                <a:spcPts val="300"/>
              </a:spcBef>
              <a:spcAft>
                <a:spcPts val="200"/>
              </a:spcAft>
            </a:pPr>
            <a:r>
              <a:rPr lang="hu-HU" sz="1250" dirty="0">
                <a:latin typeface="Montserrat" pitchFamily="2" charset="77"/>
              </a:rPr>
              <a:t>Egyedi- és Dobozos közötti átmenetek</a:t>
            </a:r>
          </a:p>
          <a:p>
            <a:pPr lvl="1" defTabSz="914377">
              <a:lnSpc>
                <a:spcPct val="100000"/>
              </a:lnSpc>
              <a:spcBef>
                <a:spcPts val="300"/>
              </a:spcBef>
              <a:spcAft>
                <a:spcPts val="200"/>
              </a:spcAft>
            </a:pPr>
            <a:r>
              <a:rPr lang="hu-HU" sz="1250" dirty="0">
                <a:latin typeface="Montserrat" pitchFamily="2" charset="77"/>
              </a:rPr>
              <a:t>Keretrendszerek</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Mi az igény eredete?</a:t>
            </a:r>
          </a:p>
          <a:p>
            <a:pPr lvl="1" defTabSz="914377">
              <a:lnSpc>
                <a:spcPct val="100000"/>
              </a:lnSpc>
              <a:spcBef>
                <a:spcPts val="300"/>
              </a:spcBef>
              <a:spcAft>
                <a:spcPts val="200"/>
              </a:spcAft>
            </a:pPr>
            <a:r>
              <a:rPr lang="hu-HU" sz="1250" dirty="0" err="1">
                <a:latin typeface="Montserrat" pitchFamily="2" charset="77"/>
              </a:rPr>
              <a:t>Incident</a:t>
            </a:r>
            <a:r>
              <a:rPr lang="hu-HU" sz="1250" dirty="0">
                <a:latin typeface="Montserrat" pitchFamily="2" charset="77"/>
              </a:rPr>
              <a:t> és Service </a:t>
            </a:r>
            <a:r>
              <a:rPr lang="hu-HU" sz="1250" dirty="0" err="1">
                <a:latin typeface="Montserrat" pitchFamily="2" charset="77"/>
              </a:rPr>
              <a:t>Request</a:t>
            </a:r>
            <a:r>
              <a:rPr lang="hu-HU" sz="1250" dirty="0">
                <a:latin typeface="Montserrat" pitchFamily="2" charset="77"/>
              </a:rPr>
              <a:t> közötti különbségek</a:t>
            </a:r>
          </a:p>
          <a:p>
            <a:pPr lvl="1" defTabSz="914377">
              <a:lnSpc>
                <a:spcPct val="100000"/>
              </a:lnSpc>
              <a:spcBef>
                <a:spcPts val="300"/>
              </a:spcBef>
              <a:spcAft>
                <a:spcPts val="200"/>
              </a:spcAft>
            </a:pPr>
            <a:r>
              <a:rPr lang="hu-HU" sz="1250" dirty="0">
                <a:latin typeface="Montserrat" pitchFamily="2" charset="77"/>
              </a:rPr>
              <a:t>Új megrendelés</a:t>
            </a:r>
          </a:p>
          <a:p>
            <a:pPr lvl="1" defTabSz="914377">
              <a:lnSpc>
                <a:spcPct val="100000"/>
              </a:lnSpc>
              <a:spcBef>
                <a:spcPts val="300"/>
              </a:spcBef>
              <a:spcAft>
                <a:spcPts val="200"/>
              </a:spcAft>
            </a:pPr>
            <a:r>
              <a:rPr lang="hu-HU" sz="1250" dirty="0">
                <a:latin typeface="Montserrat" pitchFamily="2" charset="77"/>
              </a:rPr>
              <a:t>„Belső” üzletfejlesztés</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Milyen igényről van szó?</a:t>
            </a:r>
          </a:p>
          <a:p>
            <a:pPr lvl="1" defTabSz="914377">
              <a:lnSpc>
                <a:spcPct val="100000"/>
              </a:lnSpc>
              <a:spcBef>
                <a:spcPts val="300"/>
              </a:spcBef>
              <a:spcAft>
                <a:spcPts val="200"/>
              </a:spcAft>
            </a:pPr>
            <a:r>
              <a:rPr lang="hu-HU" sz="1250" dirty="0">
                <a:latin typeface="Montserrat" pitchFamily="2" charset="77"/>
              </a:rPr>
              <a:t>Funkcionális – Konkrét folyamatot kell fejleszteni</a:t>
            </a:r>
          </a:p>
          <a:p>
            <a:pPr lvl="1" defTabSz="914377">
              <a:lnSpc>
                <a:spcPct val="100000"/>
              </a:lnSpc>
              <a:spcBef>
                <a:spcPts val="300"/>
              </a:spcBef>
              <a:spcAft>
                <a:spcPts val="200"/>
              </a:spcAft>
            </a:pPr>
            <a:r>
              <a:rPr lang="hu-HU" sz="1250" dirty="0">
                <a:latin typeface="Montserrat" pitchFamily="2" charset="77"/>
              </a:rPr>
              <a:t>Nemfunkcionális – „Legyen gyorsabb”</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6" name="Picture 5" descr="A diagram of a diagram&#10;&#10;Description automatically generated">
            <a:extLst>
              <a:ext uri="{FF2B5EF4-FFF2-40B4-BE49-F238E27FC236}">
                <a16:creationId xmlns:a16="http://schemas.microsoft.com/office/drawing/2014/main" id="{AC5E77E6-B371-4B42-E0EF-73E61E33531A}"/>
              </a:ext>
            </a:extLst>
          </p:cNvPr>
          <p:cNvPicPr>
            <a:picLocks noChangeAspect="1"/>
          </p:cNvPicPr>
          <p:nvPr/>
        </p:nvPicPr>
        <p:blipFill rotWithShape="1">
          <a:blip r:embed="rId6"/>
          <a:srcRect l="37740" t="5018" r="40992" b="81484"/>
          <a:stretch/>
        </p:blipFill>
        <p:spPr>
          <a:xfrm>
            <a:off x="8648700" y="1697568"/>
            <a:ext cx="1207710" cy="606576"/>
          </a:xfrm>
          <a:prstGeom prst="rect">
            <a:avLst/>
          </a:prstGeom>
        </p:spPr>
      </p:pic>
    </p:spTree>
    <p:extLst>
      <p:ext uri="{BB962C8B-B14F-4D97-AF65-F5344CB8AC3E}">
        <p14:creationId xmlns:p14="http://schemas.microsoft.com/office/powerpoint/2010/main" val="326399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2 – AZ IGÉNYEK MEGHATÁROZÁSA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6</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Készítsünk... Riportot!</a:t>
            </a:r>
          </a:p>
          <a:p>
            <a:pPr lvl="1" defTabSz="914377">
              <a:lnSpc>
                <a:spcPct val="100000"/>
              </a:lnSpc>
              <a:spcBef>
                <a:spcPts val="300"/>
              </a:spcBef>
              <a:spcAft>
                <a:spcPts val="200"/>
              </a:spcAft>
            </a:pPr>
            <a:r>
              <a:rPr lang="hu-HU" sz="1250" dirty="0">
                <a:latin typeface="Montserrat" pitchFamily="2" charset="77"/>
              </a:rPr>
              <a:t>Szabad riport</a:t>
            </a:r>
          </a:p>
          <a:p>
            <a:pPr lvl="1" defTabSz="914377">
              <a:lnSpc>
                <a:spcPct val="100000"/>
              </a:lnSpc>
              <a:spcBef>
                <a:spcPts val="300"/>
              </a:spcBef>
              <a:spcAft>
                <a:spcPts val="200"/>
              </a:spcAft>
            </a:pPr>
            <a:r>
              <a:rPr lang="hu-HU" sz="1250" dirty="0">
                <a:latin typeface="Montserrat" pitchFamily="2" charset="77"/>
              </a:rPr>
              <a:t>Irányított riport</a:t>
            </a:r>
          </a:p>
          <a:p>
            <a:pPr lvl="1" defTabSz="914377">
              <a:lnSpc>
                <a:spcPct val="100000"/>
              </a:lnSpc>
              <a:spcBef>
                <a:spcPts val="300"/>
              </a:spcBef>
              <a:spcAft>
                <a:spcPts val="200"/>
              </a:spcAft>
            </a:pPr>
            <a:endParaRPr lang="hu-HU" sz="1250" dirty="0">
              <a:latin typeface="Montserrat" pitchFamily="2" charset="77"/>
            </a:endParaRPr>
          </a:p>
          <a:p>
            <a:pPr marL="342900" lvl="1" indent="0" defTabSz="914377">
              <a:lnSpc>
                <a:spcPct val="100000"/>
              </a:lnSpc>
              <a:spcBef>
                <a:spcPts val="300"/>
              </a:spcBef>
              <a:spcAft>
                <a:spcPts val="200"/>
              </a:spcAft>
              <a:buNone/>
            </a:pPr>
            <a:r>
              <a:rPr lang="hu-HU" sz="1250" b="1" dirty="0">
                <a:latin typeface="Montserrat" pitchFamily="2" charset="77"/>
              </a:rPr>
              <a:t>Fontos még:</a:t>
            </a:r>
          </a:p>
          <a:p>
            <a:pPr lvl="1" defTabSz="914377">
              <a:lnSpc>
                <a:spcPct val="100000"/>
              </a:lnSpc>
              <a:spcBef>
                <a:spcPts val="300"/>
              </a:spcBef>
              <a:spcAft>
                <a:spcPts val="200"/>
              </a:spcAft>
            </a:pPr>
            <a:r>
              <a:rPr lang="hu-HU" sz="1250" dirty="0">
                <a:latin typeface="Montserrat" pitchFamily="2" charset="77"/>
              </a:rPr>
              <a:t>Bejelentés</a:t>
            </a:r>
          </a:p>
          <a:p>
            <a:pPr lvl="1" defTabSz="914377">
              <a:lnSpc>
                <a:spcPct val="100000"/>
              </a:lnSpc>
              <a:spcBef>
                <a:spcPts val="300"/>
              </a:spcBef>
              <a:spcAft>
                <a:spcPts val="200"/>
              </a:spcAft>
            </a:pPr>
            <a:r>
              <a:rPr lang="hu-HU" sz="1250" dirty="0">
                <a:latin typeface="Montserrat" pitchFamily="2" charset="77"/>
              </a:rPr>
              <a:t>Piackutatás</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 riport céljai:</a:t>
            </a:r>
          </a:p>
          <a:p>
            <a:pPr lvl="1" defTabSz="914377">
              <a:lnSpc>
                <a:spcPct val="100000"/>
              </a:lnSpc>
              <a:spcBef>
                <a:spcPts val="300"/>
              </a:spcBef>
              <a:spcAft>
                <a:spcPts val="200"/>
              </a:spcAft>
            </a:pPr>
            <a:r>
              <a:rPr lang="hu-HU" sz="1250" dirty="0">
                <a:latin typeface="Montserrat" pitchFamily="2" charset="77"/>
              </a:rPr>
              <a:t>A megrendelő üzleti folyamatának megismerése</a:t>
            </a:r>
          </a:p>
          <a:p>
            <a:pPr lvl="1" defTabSz="914377">
              <a:lnSpc>
                <a:spcPct val="100000"/>
              </a:lnSpc>
              <a:spcBef>
                <a:spcPts val="300"/>
              </a:spcBef>
              <a:spcAft>
                <a:spcPts val="200"/>
              </a:spcAft>
            </a:pPr>
            <a:r>
              <a:rPr lang="hu-HU" sz="1250" dirty="0">
                <a:latin typeface="Montserrat" pitchFamily="2" charset="77"/>
              </a:rPr>
              <a:t>A megrendelő igényeinek megismerése</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Mi a célja az új rendszerrel?</a:t>
            </a:r>
          </a:p>
          <a:p>
            <a:pPr lvl="1" defTabSz="914377">
              <a:lnSpc>
                <a:spcPct val="100000"/>
              </a:lnSpc>
              <a:spcBef>
                <a:spcPts val="300"/>
              </a:spcBef>
              <a:spcAft>
                <a:spcPts val="200"/>
              </a:spcAft>
            </a:pPr>
            <a:r>
              <a:rPr lang="hu-HU" sz="1250" dirty="0">
                <a:latin typeface="Montserrat" pitchFamily="2" charset="77"/>
              </a:rPr>
              <a:t>Kiváltás</a:t>
            </a:r>
          </a:p>
          <a:p>
            <a:pPr lvl="1" defTabSz="914377">
              <a:lnSpc>
                <a:spcPct val="100000"/>
              </a:lnSpc>
              <a:spcBef>
                <a:spcPts val="300"/>
              </a:spcBef>
              <a:spcAft>
                <a:spcPts val="200"/>
              </a:spcAft>
            </a:pPr>
            <a:r>
              <a:rPr lang="hu-HU" sz="1250" dirty="0">
                <a:latin typeface="Montserrat" pitchFamily="2" charset="77"/>
              </a:rPr>
              <a:t>Módosítás</a:t>
            </a:r>
          </a:p>
          <a:p>
            <a:pPr lvl="1" defTabSz="914377">
              <a:lnSpc>
                <a:spcPct val="100000"/>
              </a:lnSpc>
              <a:spcBef>
                <a:spcPts val="300"/>
              </a:spcBef>
              <a:spcAft>
                <a:spcPts val="200"/>
              </a:spcAft>
            </a:pPr>
            <a:r>
              <a:rPr lang="hu-HU" sz="1250" dirty="0">
                <a:latin typeface="Montserrat" pitchFamily="2" charset="77"/>
              </a:rPr>
              <a:t>Adatforrás</a:t>
            </a:r>
          </a:p>
          <a:p>
            <a:pPr lvl="1" defTabSz="914377">
              <a:lnSpc>
                <a:spcPct val="100000"/>
              </a:lnSpc>
              <a:spcBef>
                <a:spcPts val="300"/>
              </a:spcBef>
              <a:spcAft>
                <a:spcPts val="200"/>
              </a:spcAft>
            </a:pPr>
            <a:r>
              <a:rPr lang="hu-HU" sz="1250" dirty="0">
                <a:latin typeface="Montserrat" pitchFamily="2" charset="77"/>
              </a:rPr>
              <a:t>Adatgyűjtő</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6" name="Picture 5" descr="A diagram of a diagram&#10;&#10;Description automatically generated">
            <a:extLst>
              <a:ext uri="{FF2B5EF4-FFF2-40B4-BE49-F238E27FC236}">
                <a16:creationId xmlns:a16="http://schemas.microsoft.com/office/drawing/2014/main" id="{AC5E77E6-B371-4B42-E0EF-73E61E33531A}"/>
              </a:ext>
            </a:extLst>
          </p:cNvPr>
          <p:cNvPicPr>
            <a:picLocks noChangeAspect="1"/>
          </p:cNvPicPr>
          <p:nvPr/>
        </p:nvPicPr>
        <p:blipFill rotWithShape="1">
          <a:blip r:embed="rId6"/>
          <a:srcRect l="61596" t="19636" r="17136" b="66866"/>
          <a:stretch/>
        </p:blipFill>
        <p:spPr>
          <a:xfrm>
            <a:off x="10027909" y="2363612"/>
            <a:ext cx="1207710" cy="606576"/>
          </a:xfrm>
          <a:prstGeom prst="rect">
            <a:avLst/>
          </a:prstGeom>
        </p:spPr>
      </p:pic>
    </p:spTree>
    <p:extLst>
      <p:ext uri="{BB962C8B-B14F-4D97-AF65-F5344CB8AC3E}">
        <p14:creationId xmlns:p14="http://schemas.microsoft.com/office/powerpoint/2010/main" val="418257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KÖVETELMÉNYSPECIFIKÁCIÓ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7</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Hogyan írjunk ( jó ) követelményspecifikációt?</a:t>
            </a:r>
          </a:p>
          <a:p>
            <a:pPr lvl="1" defTabSz="914377">
              <a:lnSpc>
                <a:spcPct val="100000"/>
              </a:lnSpc>
              <a:spcBef>
                <a:spcPts val="300"/>
              </a:spcBef>
              <a:spcAft>
                <a:spcPts val="200"/>
              </a:spcAft>
            </a:pPr>
            <a:r>
              <a:rPr lang="hu-HU" sz="1250" b="1" dirty="0">
                <a:latin typeface="Montserrat" pitchFamily="2" charset="77"/>
              </a:rPr>
              <a:t>MUST HAVE: </a:t>
            </a:r>
            <a:r>
              <a:rPr lang="hu-HU" sz="1250" dirty="0">
                <a:latin typeface="Montserrat" pitchFamily="2" charset="77"/>
              </a:rPr>
              <a:t>Követelménylista</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Miket érdemes még leírni?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9" name="Picture 8">
            <a:extLst>
              <a:ext uri="{FF2B5EF4-FFF2-40B4-BE49-F238E27FC236}">
                <a16:creationId xmlns:a16="http://schemas.microsoft.com/office/drawing/2014/main" id="{9C1B0B96-727F-47E0-E01D-C99BCCF21C22}"/>
              </a:ext>
            </a:extLst>
          </p:cNvPr>
          <p:cNvPicPr>
            <a:picLocks noChangeAspect="1"/>
          </p:cNvPicPr>
          <p:nvPr/>
        </p:nvPicPr>
        <p:blipFill>
          <a:blip r:embed="rId4"/>
          <a:stretch>
            <a:fillRect/>
          </a:stretch>
        </p:blipFill>
        <p:spPr>
          <a:xfrm>
            <a:off x="6716888" y="1661270"/>
            <a:ext cx="5147161" cy="2347105"/>
          </a:xfrm>
          <a:prstGeom prst="rect">
            <a:avLst/>
          </a:prstGeom>
        </p:spPr>
      </p:pic>
    </p:spTree>
    <p:extLst>
      <p:ext uri="{BB962C8B-B14F-4D97-AF65-F5344CB8AC3E}">
        <p14:creationId xmlns:p14="http://schemas.microsoft.com/office/powerpoint/2010/main" val="139881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KÖVETELMÉNYSPECIFIKÁCIÓ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8</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Hogyan írjunk ( jó ) követelményspecifikációt?</a:t>
            </a:r>
          </a:p>
          <a:p>
            <a:pPr lvl="1" defTabSz="914377">
              <a:lnSpc>
                <a:spcPct val="100000"/>
              </a:lnSpc>
              <a:spcBef>
                <a:spcPts val="300"/>
              </a:spcBef>
              <a:spcAft>
                <a:spcPts val="200"/>
              </a:spcAft>
            </a:pPr>
            <a:r>
              <a:rPr lang="hu-HU" sz="1250" b="1" dirty="0">
                <a:latin typeface="Montserrat" pitchFamily="2" charset="77"/>
              </a:rPr>
              <a:t>MUST HAVE: </a:t>
            </a:r>
            <a:r>
              <a:rPr lang="hu-HU" sz="1250" dirty="0">
                <a:latin typeface="Montserrat" pitchFamily="2" charset="77"/>
              </a:rPr>
              <a:t>Követelménylista</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Miket érdemes még leírni?</a:t>
            </a:r>
          </a:p>
          <a:p>
            <a:pPr lvl="1" defTabSz="914377">
              <a:lnSpc>
                <a:spcPct val="100000"/>
              </a:lnSpc>
              <a:spcBef>
                <a:spcPts val="300"/>
              </a:spcBef>
              <a:spcAft>
                <a:spcPts val="200"/>
              </a:spcAft>
            </a:pPr>
            <a:r>
              <a:rPr lang="hu-HU" sz="1250" dirty="0">
                <a:latin typeface="Montserrat" pitchFamily="2" charset="77"/>
              </a:rPr>
              <a:t>A </a:t>
            </a:r>
            <a:r>
              <a:rPr lang="hu-HU" sz="1250" b="1" dirty="0">
                <a:latin typeface="Montserrat" pitchFamily="2" charset="77"/>
              </a:rPr>
              <a:t>jelenlegi helyzet </a:t>
            </a:r>
            <a:r>
              <a:rPr lang="hu-HU" sz="1250" dirty="0">
                <a:latin typeface="Montserrat" pitchFamily="2" charset="77"/>
              </a:rPr>
              <a:t>leírása és a </a:t>
            </a:r>
            <a:r>
              <a:rPr lang="hu-HU" sz="1250" b="1" dirty="0">
                <a:latin typeface="Montserrat" pitchFamily="2" charset="77"/>
              </a:rPr>
              <a:t>vágyálomrendszer</a:t>
            </a:r>
            <a:r>
              <a:rPr lang="hu-HU" sz="1250" dirty="0">
                <a:latin typeface="Montserrat" pitchFamily="2" charset="77"/>
              </a:rPr>
              <a:t> leírása</a:t>
            </a:r>
          </a:p>
          <a:p>
            <a:pPr lvl="2" defTabSz="914377">
              <a:lnSpc>
                <a:spcPct val="100000"/>
              </a:lnSpc>
              <a:spcBef>
                <a:spcPts val="300"/>
              </a:spcBef>
              <a:spcAft>
                <a:spcPts val="200"/>
              </a:spcAft>
            </a:pPr>
            <a:r>
              <a:rPr lang="hu-HU" sz="1200" dirty="0">
                <a:latin typeface="Montserrat" pitchFamily="2" charset="77"/>
              </a:rPr>
              <a:t>Jelenlegi üzleti folyamatok </a:t>
            </a:r>
            <a:r>
              <a:rPr lang="hu-HU" sz="1200" b="1" dirty="0">
                <a:latin typeface="Montserrat" pitchFamily="2" charset="77"/>
              </a:rPr>
              <a:t>modellje</a:t>
            </a:r>
          </a:p>
          <a:p>
            <a:pPr lvl="2" defTabSz="914377">
              <a:lnSpc>
                <a:spcPct val="100000"/>
              </a:lnSpc>
              <a:spcBef>
                <a:spcPts val="300"/>
              </a:spcBef>
              <a:spcAft>
                <a:spcPts val="200"/>
              </a:spcAft>
            </a:pPr>
            <a:r>
              <a:rPr lang="hu-HU" sz="1200" dirty="0">
                <a:latin typeface="Montserrat" pitchFamily="2" charset="77"/>
              </a:rPr>
              <a:t>Igényelt üzleti folyamatok </a:t>
            </a:r>
            <a:r>
              <a:rPr lang="hu-HU" sz="1200" b="1" dirty="0">
                <a:latin typeface="Montserrat" pitchFamily="2" charset="77"/>
              </a:rPr>
              <a:t>modellje</a:t>
            </a:r>
          </a:p>
          <a:p>
            <a:pPr lvl="1" defTabSz="914377">
              <a:lnSpc>
                <a:spcPct val="100000"/>
              </a:lnSpc>
              <a:spcBef>
                <a:spcPts val="300"/>
              </a:spcBef>
              <a:spcAft>
                <a:spcPts val="200"/>
              </a:spcAft>
            </a:pPr>
            <a:r>
              <a:rPr lang="hu-HU" sz="1250" b="1" dirty="0">
                <a:latin typeface="Montserrat" pitchFamily="2" charset="77"/>
              </a:rPr>
              <a:t>Jogi háttér</a:t>
            </a:r>
            <a:r>
              <a:rPr lang="hu-HU" sz="1250" dirty="0">
                <a:latin typeface="Montserrat" pitchFamily="2" charset="77"/>
              </a:rPr>
              <a:t> – Pályázat, Törvények, Rendeletek, Szabványok, Ajánlások</a:t>
            </a:r>
          </a:p>
          <a:p>
            <a:pPr lvl="2" defTabSz="914377">
              <a:lnSpc>
                <a:spcPct val="100000"/>
              </a:lnSpc>
              <a:spcBef>
                <a:spcPts val="300"/>
              </a:spcBef>
              <a:spcAft>
                <a:spcPts val="200"/>
              </a:spcAft>
            </a:pPr>
            <a:r>
              <a:rPr lang="hu-HU" sz="1200" dirty="0">
                <a:latin typeface="Montserrat" pitchFamily="2" charset="77"/>
              </a:rPr>
              <a:t>Pl.: Egy MNB ajánlás „kötelező szorgalmi feladat”</a:t>
            </a:r>
          </a:p>
          <a:p>
            <a:pPr lvl="1" defTabSz="914377">
              <a:lnSpc>
                <a:spcPct val="100000"/>
              </a:lnSpc>
              <a:spcBef>
                <a:spcPts val="300"/>
              </a:spcBef>
              <a:spcAft>
                <a:spcPts val="200"/>
              </a:spcAft>
            </a:pPr>
            <a:r>
              <a:rPr lang="hu-HU" sz="1250" b="1" dirty="0">
                <a:latin typeface="Montserrat" pitchFamily="2" charset="77"/>
              </a:rPr>
              <a:t>Riportok</a:t>
            </a:r>
            <a:r>
              <a:rPr lang="hu-HU" sz="1250" dirty="0">
                <a:latin typeface="Montserrat" pitchFamily="2" charset="77"/>
              </a:rPr>
              <a:t> szövege „jegyzőkönyve”</a:t>
            </a:r>
          </a:p>
          <a:p>
            <a:pPr lvl="1" defTabSz="914377">
              <a:lnSpc>
                <a:spcPct val="100000"/>
              </a:lnSpc>
              <a:spcBef>
                <a:spcPts val="300"/>
              </a:spcBef>
              <a:spcAft>
                <a:spcPts val="200"/>
              </a:spcAft>
            </a:pPr>
            <a:r>
              <a:rPr lang="hu-HU" sz="1250" b="1" dirty="0">
                <a:latin typeface="Montserrat" pitchFamily="2" charset="77"/>
              </a:rPr>
              <a:t>Fogalom</a:t>
            </a:r>
            <a:r>
              <a:rPr lang="hu-HU" sz="1250" dirty="0">
                <a:latin typeface="Montserrat" pitchFamily="2" charset="77"/>
              </a:rPr>
              <a:t>szótár</a:t>
            </a:r>
          </a:p>
          <a:p>
            <a:pPr lvl="2" defTabSz="914377">
              <a:lnSpc>
                <a:spcPct val="100000"/>
              </a:lnSpc>
              <a:spcBef>
                <a:spcPts val="300"/>
              </a:spcBef>
              <a:spcAft>
                <a:spcPts val="200"/>
              </a:spcAft>
            </a:pPr>
            <a:r>
              <a:rPr lang="hu-HU" sz="1200" b="1" dirty="0">
                <a:latin typeface="Montserrat" pitchFamily="2" charset="77"/>
              </a:rPr>
              <a:t>Példa:</a:t>
            </a:r>
            <a:r>
              <a:rPr lang="hu-HU" sz="1200" dirty="0">
                <a:latin typeface="Montserrat" pitchFamily="2" charset="77"/>
              </a:rPr>
              <a:t> Mit értünk az alatt, hogy MFA?</a:t>
            </a:r>
          </a:p>
          <a:p>
            <a:pPr lvl="3" defTabSz="914377">
              <a:lnSpc>
                <a:spcPct val="100000"/>
              </a:lnSpc>
              <a:spcBef>
                <a:spcPts val="300"/>
              </a:spcBef>
              <a:spcAft>
                <a:spcPts val="200"/>
              </a:spcAft>
            </a:pPr>
            <a:r>
              <a:rPr lang="hu-HU" sz="1100" dirty="0">
                <a:latin typeface="Montserrat" pitchFamily="2" charset="77"/>
              </a:rPr>
              <a:t>2 Faktor vagy több?</a:t>
            </a:r>
          </a:p>
          <a:p>
            <a:pPr lvl="3" defTabSz="914377">
              <a:lnSpc>
                <a:spcPct val="100000"/>
              </a:lnSpc>
              <a:spcBef>
                <a:spcPts val="300"/>
              </a:spcBef>
              <a:spcAft>
                <a:spcPts val="200"/>
              </a:spcAft>
            </a:pPr>
            <a:r>
              <a:rPr lang="hu-HU" sz="1100" dirty="0">
                <a:latin typeface="Montserrat" pitchFamily="2" charset="77"/>
              </a:rPr>
              <a:t>Van-e benne SSO követelmény?</a:t>
            </a:r>
          </a:p>
          <a:p>
            <a:pPr lvl="3" defTabSz="914377">
              <a:lnSpc>
                <a:spcPct val="100000"/>
              </a:lnSpc>
              <a:spcBef>
                <a:spcPts val="300"/>
              </a:spcBef>
              <a:spcAft>
                <a:spcPts val="200"/>
              </a:spcAft>
            </a:pPr>
            <a:r>
              <a:rPr lang="hu-HU" sz="1100" dirty="0">
                <a:latin typeface="Montserrat" pitchFamily="2" charset="77"/>
              </a:rPr>
              <a:t>OTP vagy PUSH esetleg egyéb?</a:t>
            </a:r>
          </a:p>
          <a:p>
            <a:pPr lvl="3" defTabSz="914377">
              <a:lnSpc>
                <a:spcPct val="100000"/>
              </a:lnSpc>
              <a:spcBef>
                <a:spcPts val="300"/>
              </a:spcBef>
              <a:spcAft>
                <a:spcPts val="200"/>
              </a:spcAft>
            </a:pPr>
            <a:r>
              <a:rPr lang="hu-HU" sz="1100" dirty="0">
                <a:latin typeface="Montserrat" pitchFamily="2" charset="77"/>
              </a:rPr>
              <a:t>MFA szolgáltató?</a:t>
            </a:r>
          </a:p>
          <a:p>
            <a:pPr lvl="2" defTabSz="914377">
              <a:lnSpc>
                <a:spcPct val="100000"/>
              </a:lnSpc>
              <a:spcBef>
                <a:spcPts val="300"/>
              </a:spcBef>
              <a:spcAft>
                <a:spcPts val="200"/>
              </a:spcAft>
            </a:pPr>
            <a:r>
              <a:rPr lang="hu-HU" sz="1200" i="1" dirty="0">
                <a:latin typeface="Montserrat" pitchFamily="2" charset="77"/>
              </a:rPr>
              <a:t>Az ügyfél a </a:t>
            </a:r>
            <a:r>
              <a:rPr lang="hu-HU" sz="1200" b="1" i="1" dirty="0">
                <a:latin typeface="Montserrat" pitchFamily="2" charset="77"/>
              </a:rPr>
              <a:t>bejelentkezési folyamat </a:t>
            </a:r>
            <a:r>
              <a:rPr lang="hu-HU" sz="1200" i="1" dirty="0">
                <a:latin typeface="Montserrat" pitchFamily="2" charset="77"/>
              </a:rPr>
              <a:t>során </a:t>
            </a:r>
            <a:r>
              <a:rPr lang="hu-HU" sz="1200" b="1" i="1" dirty="0">
                <a:latin typeface="Montserrat" pitchFamily="2" charset="77"/>
              </a:rPr>
              <a:t>Microsoft MFA-t </a:t>
            </a:r>
            <a:r>
              <a:rPr lang="hu-HU" sz="1200" i="1" dirty="0">
                <a:latin typeface="Montserrat" pitchFamily="2" charset="77"/>
              </a:rPr>
              <a:t>szeretne alkalmazni, mely a </a:t>
            </a:r>
            <a:r>
              <a:rPr lang="hu-HU" sz="1200" b="1" i="1" dirty="0">
                <a:latin typeface="Montserrat" pitchFamily="2" charset="77"/>
              </a:rPr>
              <a:t>Microsoft </a:t>
            </a:r>
            <a:r>
              <a:rPr lang="hu-HU" sz="1200" b="1" i="1" dirty="0" err="1">
                <a:latin typeface="Montserrat" pitchFamily="2" charset="77"/>
              </a:rPr>
              <a:t>Authenticatorban</a:t>
            </a:r>
            <a:r>
              <a:rPr lang="hu-HU" sz="1200" b="1" i="1" dirty="0">
                <a:latin typeface="Montserrat" pitchFamily="2" charset="77"/>
              </a:rPr>
              <a:t> PUSH </a:t>
            </a:r>
            <a:r>
              <a:rPr lang="hu-HU" sz="1200" i="1" dirty="0" err="1">
                <a:latin typeface="Montserrat" pitchFamily="2" charset="77"/>
              </a:rPr>
              <a:t>notification</a:t>
            </a:r>
            <a:r>
              <a:rPr lang="hu-HU" sz="1200" i="1" dirty="0">
                <a:latin typeface="Montserrat" pitchFamily="2" charset="77"/>
              </a:rPr>
              <a:t> alapon </a:t>
            </a:r>
            <a:r>
              <a:rPr lang="hu-HU" sz="1200" i="1" dirty="0" err="1">
                <a:latin typeface="Montserrat" pitchFamily="2" charset="77"/>
              </a:rPr>
              <a:t>validálja</a:t>
            </a:r>
            <a:r>
              <a:rPr lang="hu-HU" sz="1200" i="1" dirty="0">
                <a:latin typeface="Montserrat" pitchFamily="2" charset="77"/>
              </a:rPr>
              <a:t> a bejelentkezni kívánó személyt, majd ezt követően </a:t>
            </a:r>
            <a:r>
              <a:rPr lang="hu-HU" sz="1200" b="1" i="1" dirty="0">
                <a:latin typeface="Montserrat" pitchFamily="2" charset="77"/>
              </a:rPr>
              <a:t>további bejelentkezés nélkül tovább engedi </a:t>
            </a:r>
            <a:br>
              <a:rPr lang="hu-HU" sz="1200" b="1" i="1" dirty="0">
                <a:latin typeface="Montserrat" pitchFamily="2" charset="77"/>
              </a:rPr>
            </a:br>
            <a:r>
              <a:rPr lang="hu-HU" sz="1200" b="1" i="1" dirty="0">
                <a:latin typeface="Montserrat" pitchFamily="2" charset="77"/>
              </a:rPr>
              <a:t>a </a:t>
            </a:r>
            <a:r>
              <a:rPr lang="hu-HU" sz="1200" b="1" i="1" dirty="0" err="1">
                <a:latin typeface="Montserrat" pitchFamily="2" charset="77"/>
              </a:rPr>
              <a:t>Citrix</a:t>
            </a:r>
            <a:r>
              <a:rPr lang="hu-HU" sz="1200" b="1" i="1" dirty="0">
                <a:latin typeface="Montserrat" pitchFamily="2" charset="77"/>
              </a:rPr>
              <a:t> és az SAP rendszerbe is.</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9" name="Picture 8">
            <a:extLst>
              <a:ext uri="{FF2B5EF4-FFF2-40B4-BE49-F238E27FC236}">
                <a16:creationId xmlns:a16="http://schemas.microsoft.com/office/drawing/2014/main" id="{9C1B0B96-727F-47E0-E01D-C99BCCF21C22}"/>
              </a:ext>
            </a:extLst>
          </p:cNvPr>
          <p:cNvPicPr>
            <a:picLocks noChangeAspect="1"/>
          </p:cNvPicPr>
          <p:nvPr/>
        </p:nvPicPr>
        <p:blipFill>
          <a:blip r:embed="rId4"/>
          <a:stretch>
            <a:fillRect/>
          </a:stretch>
        </p:blipFill>
        <p:spPr>
          <a:xfrm>
            <a:off x="6716888" y="1661270"/>
            <a:ext cx="5147161" cy="2347105"/>
          </a:xfrm>
          <a:prstGeom prst="rect">
            <a:avLst/>
          </a:prstGeom>
        </p:spPr>
      </p:pic>
    </p:spTree>
    <p:extLst>
      <p:ext uri="{BB962C8B-B14F-4D97-AF65-F5344CB8AC3E}">
        <p14:creationId xmlns:p14="http://schemas.microsoft.com/office/powerpoint/2010/main" val="4186158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3426</TotalTime>
  <Words>5195</Words>
  <Application>Microsoft Macintosh PowerPoint</Application>
  <PresentationFormat>Widescreen</PresentationFormat>
  <Paragraphs>960</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Aptos</vt:lpstr>
      <vt:lpstr>Aptos Display</vt:lpstr>
      <vt:lpstr>Arial</vt:lpstr>
      <vt:lpstr>Courier New</vt:lpstr>
      <vt:lpstr>Helvetica</vt:lpstr>
      <vt:lpstr>Montserrat</vt:lpstr>
      <vt:lpstr>Montserrat ExtraBold</vt:lpstr>
      <vt:lpstr>Montserrat Medium</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Patrik Szalai</dc:creator>
  <cp:lastModifiedBy>Patrik Szalai</cp:lastModifiedBy>
  <cp:revision>30</cp:revision>
  <cp:lastPrinted>2024-03-23T20:15:19Z</cp:lastPrinted>
  <dcterms:created xsi:type="dcterms:W3CDTF">2024-03-08T19:55:56Z</dcterms:created>
  <dcterms:modified xsi:type="dcterms:W3CDTF">2024-03-24T22:32:13Z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d0b346-82e6-40ae-a519-c8eeee624421_Enabled">
    <vt:lpwstr>true</vt:lpwstr>
  </property>
  <property fmtid="{D5CDD505-2E9C-101B-9397-08002B2CF9AE}" pid="3" name="MSIP_Label_99d0b346-82e6-40ae-a519-c8eeee624421_SetDate">
    <vt:lpwstr>2024-03-12T17:44:42Z</vt:lpwstr>
  </property>
  <property fmtid="{D5CDD505-2E9C-101B-9397-08002B2CF9AE}" pid="4" name="MSIP_Label_99d0b346-82e6-40ae-a519-c8eeee624421_Method">
    <vt:lpwstr>Standard</vt:lpwstr>
  </property>
  <property fmtid="{D5CDD505-2E9C-101B-9397-08002B2CF9AE}" pid="5" name="MSIP_Label_99d0b346-82e6-40ae-a519-c8eeee624421_Name">
    <vt:lpwstr>C3</vt:lpwstr>
  </property>
  <property fmtid="{D5CDD505-2E9C-101B-9397-08002B2CF9AE}" pid="6" name="MSIP_Label_99d0b346-82e6-40ae-a519-c8eeee624421_SiteId">
    <vt:lpwstr>f6ea9c0b-a353-4f44-87e4-4784c07789c2</vt:lpwstr>
  </property>
  <property fmtid="{D5CDD505-2E9C-101B-9397-08002B2CF9AE}" pid="7" name="MSIP_Label_99d0b346-82e6-40ae-a519-c8eeee624421_ActionId">
    <vt:lpwstr>3aebca97-febc-45bf-8e3b-67fded03b283</vt:lpwstr>
  </property>
  <property fmtid="{D5CDD505-2E9C-101B-9397-08002B2CF9AE}" pid="8" name="MSIP_Label_99d0b346-82e6-40ae-a519-c8eeee624421_ContentBits">
    <vt:lpwstr>0</vt:lpwstr>
  </property>
</Properties>
</file>